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1"/>
  </p:notesMasterIdLst>
  <p:sldIdLst>
    <p:sldId id="256" r:id="rId2"/>
    <p:sldId id="272" r:id="rId3"/>
    <p:sldId id="275" r:id="rId4"/>
    <p:sldId id="318" r:id="rId5"/>
    <p:sldId id="276" r:id="rId6"/>
    <p:sldId id="285" r:id="rId7"/>
    <p:sldId id="258" r:id="rId8"/>
    <p:sldId id="259" r:id="rId9"/>
    <p:sldId id="274" r:id="rId10"/>
    <p:sldId id="263" r:id="rId11"/>
    <p:sldId id="264" r:id="rId12"/>
    <p:sldId id="313" r:id="rId13"/>
    <p:sldId id="262" r:id="rId14"/>
    <p:sldId id="319" r:id="rId15"/>
    <p:sldId id="316" r:id="rId16"/>
    <p:sldId id="265" r:id="rId17"/>
    <p:sldId id="266" r:id="rId18"/>
    <p:sldId id="267" r:id="rId19"/>
    <p:sldId id="260" r:id="rId20"/>
    <p:sldId id="320" r:id="rId21"/>
    <p:sldId id="302" r:id="rId22"/>
    <p:sldId id="308" r:id="rId23"/>
    <p:sldId id="317" r:id="rId24"/>
    <p:sldId id="303" r:id="rId25"/>
    <p:sldId id="312" r:id="rId26"/>
    <p:sldId id="304" r:id="rId27"/>
    <p:sldId id="295" r:id="rId28"/>
    <p:sldId id="314" r:id="rId29"/>
    <p:sldId id="296" r:id="rId30"/>
    <p:sldId id="315" r:id="rId31"/>
    <p:sldId id="297" r:id="rId32"/>
    <p:sldId id="298" r:id="rId33"/>
    <p:sldId id="310" r:id="rId34"/>
    <p:sldId id="300" r:id="rId35"/>
    <p:sldId id="268" r:id="rId36"/>
    <p:sldId id="269" r:id="rId37"/>
    <p:sldId id="270" r:id="rId38"/>
    <p:sldId id="291" r:id="rId39"/>
    <p:sldId id="292" r:id="rId40"/>
    <p:sldId id="271" r:id="rId41"/>
    <p:sldId id="287" r:id="rId42"/>
    <p:sldId id="288" r:id="rId43"/>
    <p:sldId id="284" r:id="rId44"/>
    <p:sldId id="278" r:id="rId45"/>
    <p:sldId id="281" r:id="rId46"/>
    <p:sldId id="282" r:id="rId47"/>
    <p:sldId id="283" r:id="rId48"/>
    <p:sldId id="289" r:id="rId49"/>
    <p:sldId id="301" r:id="rId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479"/>
    <p:restoredTop sz="86567"/>
  </p:normalViewPr>
  <p:slideViewPr>
    <p:cSldViewPr snapToGrid="0" snapToObjects="1">
      <p:cViewPr varScale="1">
        <p:scale>
          <a:sx n="78" d="100"/>
          <a:sy n="78" d="100"/>
        </p:scale>
        <p:origin x="704"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EAE6DA3-2718-D644-ADEF-D917850323F6}" type="datetimeFigureOut">
              <a:rPr lang="en-US" smtClean="0"/>
              <a:t>11/25/18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4303257-A288-2D45-9F4E-7ECBB5C47E6C}" type="slidenum">
              <a:rPr lang="en-US" smtClean="0"/>
              <a:t>‹#›</a:t>
            </a:fld>
            <a:endParaRPr lang="en-US"/>
          </a:p>
        </p:txBody>
      </p:sp>
    </p:spTree>
    <p:extLst>
      <p:ext uri="{BB962C8B-B14F-4D97-AF65-F5344CB8AC3E}">
        <p14:creationId xmlns:p14="http://schemas.microsoft.com/office/powerpoint/2010/main" val="31764951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less expensive:</a:t>
            </a:r>
          </a:p>
          <a:p>
            <a:r>
              <a:rPr lang="en-US" sz="1200" b="0" i="0" kern="1200" dirty="0">
                <a:solidFill>
                  <a:schemeClr val="tx1"/>
                </a:solidFill>
                <a:effectLst/>
                <a:latin typeface="+mn-lt"/>
                <a:ea typeface="+mn-ea"/>
                <a:cs typeface="+mn-cs"/>
              </a:rPr>
              <a:t>The changes are not made to the DOM, instead a replica of the DOM is created which is present in the form of JavaScript data structures. Whenever any changes are to be made, they are made to the JavaScript data structures and the latter is compared with the original data structure. The final changes are then updated to the real DOM.</a:t>
            </a:r>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4</a:t>
            </a:fld>
            <a:endParaRPr lang="en-US"/>
          </a:p>
        </p:txBody>
      </p:sp>
    </p:spTree>
    <p:extLst>
      <p:ext uri="{BB962C8B-B14F-4D97-AF65-F5344CB8AC3E}">
        <p14:creationId xmlns:p14="http://schemas.microsoft.com/office/powerpoint/2010/main" val="2431946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21</a:t>
            </a:fld>
            <a:endParaRPr lang="en-US"/>
          </a:p>
        </p:txBody>
      </p:sp>
    </p:spTree>
    <p:extLst>
      <p:ext uri="{BB962C8B-B14F-4D97-AF65-F5344CB8AC3E}">
        <p14:creationId xmlns:p14="http://schemas.microsoft.com/office/powerpoint/2010/main" val="13137163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22</a:t>
            </a:fld>
            <a:endParaRPr lang="en-US"/>
          </a:p>
        </p:txBody>
      </p:sp>
    </p:spTree>
    <p:extLst>
      <p:ext uri="{BB962C8B-B14F-4D97-AF65-F5344CB8AC3E}">
        <p14:creationId xmlns:p14="http://schemas.microsoft.com/office/powerpoint/2010/main" val="37678474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Name</a:t>
            </a:r>
          </a:p>
          <a:p>
            <a:r>
              <a:rPr lang="en-US" dirty="0"/>
              <a:t>Props </a:t>
            </a:r>
            <a:r>
              <a:rPr lang="en-US" dirty="0">
                <a:sym typeface="Wingdings" pitchFamily="2" charset="2"/>
              </a:rPr>
              <a:t> logo</a:t>
            </a:r>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24</a:t>
            </a:fld>
            <a:endParaRPr lang="en-US"/>
          </a:p>
        </p:txBody>
      </p:sp>
    </p:spTree>
    <p:extLst>
      <p:ext uri="{BB962C8B-B14F-4D97-AF65-F5344CB8AC3E}">
        <p14:creationId xmlns:p14="http://schemas.microsoft.com/office/powerpoint/2010/main" val="14326146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err="1">
                <a:solidFill>
                  <a:schemeClr val="tx1"/>
                </a:solidFill>
                <a:effectLst/>
                <a:latin typeface="+mn-lt"/>
                <a:ea typeface="+mn-ea"/>
                <a:cs typeface="+mn-cs"/>
              </a:rPr>
              <a:t>Vue.js</a:t>
            </a:r>
            <a:r>
              <a:rPr lang="en-US" sz="1200" b="0" i="0" kern="1200" dirty="0">
                <a:solidFill>
                  <a:schemeClr val="tx1"/>
                </a:solidFill>
                <a:effectLst/>
                <a:latin typeface="+mn-lt"/>
                <a:ea typeface="+mn-ea"/>
                <a:cs typeface="+mn-cs"/>
              </a:rPr>
              <a:t> allows you to define filters that can be used to apply common text formatting.</a:t>
            </a:r>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38</a:t>
            </a:fld>
            <a:endParaRPr lang="en-US"/>
          </a:p>
        </p:txBody>
      </p:sp>
    </p:spTree>
    <p:extLst>
      <p:ext uri="{BB962C8B-B14F-4D97-AF65-F5344CB8AC3E}">
        <p14:creationId xmlns:p14="http://schemas.microsoft.com/office/powerpoint/2010/main" val="15008848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You can define local filters in a component’s options:</a:t>
            </a:r>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39</a:t>
            </a:fld>
            <a:endParaRPr lang="en-US"/>
          </a:p>
        </p:txBody>
      </p:sp>
    </p:spTree>
    <p:extLst>
      <p:ext uri="{BB962C8B-B14F-4D97-AF65-F5344CB8AC3E}">
        <p14:creationId xmlns:p14="http://schemas.microsoft.com/office/powerpoint/2010/main" val="5025836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Directives are special attributes with the </a:t>
            </a:r>
            <a:r>
              <a:rPr lang="en-US" dirty="0"/>
              <a:t>v-</a:t>
            </a:r>
            <a:r>
              <a:rPr lang="en-US" sz="1200" b="0" i="0" kern="1200" dirty="0">
                <a:solidFill>
                  <a:schemeClr val="tx1"/>
                </a:solidFill>
                <a:effectLst/>
                <a:latin typeface="+mn-lt"/>
                <a:ea typeface="+mn-ea"/>
                <a:cs typeface="+mn-cs"/>
              </a:rPr>
              <a:t> prefix. Directive attribute values are expected to be </a:t>
            </a:r>
            <a:r>
              <a:rPr lang="en-US" sz="1200" b="1" i="0" kern="1200" dirty="0">
                <a:solidFill>
                  <a:schemeClr val="tx1"/>
                </a:solidFill>
                <a:effectLst/>
                <a:latin typeface="+mn-lt"/>
                <a:ea typeface="+mn-ea"/>
                <a:cs typeface="+mn-cs"/>
              </a:rPr>
              <a:t>a single JavaScript expression</a:t>
            </a:r>
            <a:r>
              <a:rPr lang="en-US" sz="1200" b="0" i="0" kern="1200" dirty="0">
                <a:solidFill>
                  <a:schemeClr val="tx1"/>
                </a:solidFill>
                <a:effectLst/>
                <a:latin typeface="+mn-lt"/>
                <a:ea typeface="+mn-ea"/>
                <a:cs typeface="+mn-cs"/>
              </a:rPr>
              <a:t> (with the exception of </a:t>
            </a:r>
            <a:r>
              <a:rPr lang="en-US" dirty="0"/>
              <a:t>v-for</a:t>
            </a:r>
            <a:r>
              <a:rPr lang="en-US" sz="1200" b="0" i="0" kern="1200" dirty="0">
                <a:solidFill>
                  <a:schemeClr val="tx1"/>
                </a:solidFill>
                <a:effectLst/>
                <a:latin typeface="+mn-lt"/>
                <a:ea typeface="+mn-ea"/>
                <a:cs typeface="+mn-cs"/>
              </a:rPr>
              <a:t>, which will be discussed later). A directive’s job is to reactively apply side effects to the DOM when the value of its expression changes. </a:t>
            </a:r>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41</a:t>
            </a:fld>
            <a:endParaRPr lang="en-US"/>
          </a:p>
        </p:txBody>
      </p:sp>
    </p:spTree>
    <p:extLst>
      <p:ext uri="{BB962C8B-B14F-4D97-AF65-F5344CB8AC3E}">
        <p14:creationId xmlns:p14="http://schemas.microsoft.com/office/powerpoint/2010/main" val="42254850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If </a:t>
            </a:r>
            <a:r>
              <a:rPr lang="en-US" dirty="0" err="1"/>
              <a:t>isButtonDisabled</a:t>
            </a:r>
            <a:r>
              <a:rPr lang="en-US" sz="1200" b="0" i="0" kern="1200" dirty="0">
                <a:solidFill>
                  <a:schemeClr val="tx1"/>
                </a:solidFill>
                <a:effectLst/>
                <a:latin typeface="+mn-lt"/>
                <a:ea typeface="+mn-ea"/>
                <a:cs typeface="+mn-cs"/>
              </a:rPr>
              <a:t> has the value of </a:t>
            </a:r>
            <a:r>
              <a:rPr lang="en-US" dirty="0"/>
              <a:t>null</a:t>
            </a:r>
            <a:r>
              <a:rPr lang="en-US" sz="1200" b="0" i="0" kern="1200" dirty="0">
                <a:solidFill>
                  <a:schemeClr val="tx1"/>
                </a:solidFill>
                <a:effectLst/>
                <a:latin typeface="+mn-lt"/>
                <a:ea typeface="+mn-ea"/>
                <a:cs typeface="+mn-cs"/>
              </a:rPr>
              <a:t>, </a:t>
            </a:r>
            <a:r>
              <a:rPr lang="en-US" dirty="0"/>
              <a:t>undefined</a:t>
            </a:r>
            <a:r>
              <a:rPr lang="en-US" sz="1200" b="0" i="0" kern="1200" dirty="0">
                <a:solidFill>
                  <a:schemeClr val="tx1"/>
                </a:solidFill>
                <a:effectLst/>
                <a:latin typeface="+mn-lt"/>
                <a:ea typeface="+mn-ea"/>
                <a:cs typeface="+mn-cs"/>
              </a:rPr>
              <a:t>, or </a:t>
            </a:r>
            <a:r>
              <a:rPr lang="en-US" dirty="0"/>
              <a:t>false</a:t>
            </a:r>
            <a:r>
              <a:rPr lang="en-US" sz="1200" b="0" i="0" kern="1200" dirty="0">
                <a:solidFill>
                  <a:schemeClr val="tx1"/>
                </a:solidFill>
                <a:effectLst/>
                <a:latin typeface="+mn-lt"/>
                <a:ea typeface="+mn-ea"/>
                <a:cs typeface="+mn-cs"/>
              </a:rPr>
              <a:t>, the </a:t>
            </a:r>
            <a:r>
              <a:rPr lang="en-US" dirty="0"/>
              <a:t>disabled </a:t>
            </a:r>
            <a:r>
              <a:rPr lang="en-US" sz="1200" b="1" i="0" kern="1200" dirty="0">
                <a:solidFill>
                  <a:schemeClr val="tx1"/>
                </a:solidFill>
                <a:effectLst/>
                <a:latin typeface="+mn-lt"/>
                <a:ea typeface="+mn-ea"/>
                <a:cs typeface="+mn-cs"/>
              </a:rPr>
              <a:t>attribute</a:t>
            </a:r>
            <a:r>
              <a:rPr lang="en-US" sz="1200" b="0" i="0" kern="1200" dirty="0">
                <a:solidFill>
                  <a:schemeClr val="tx1"/>
                </a:solidFill>
                <a:effectLst/>
                <a:latin typeface="+mn-lt"/>
                <a:ea typeface="+mn-ea"/>
                <a:cs typeface="+mn-cs"/>
              </a:rPr>
              <a:t> will not even be included in the rendered </a:t>
            </a:r>
            <a:r>
              <a:rPr lang="en-US" dirty="0"/>
              <a:t>&lt;button&gt;</a:t>
            </a:r>
            <a:r>
              <a:rPr lang="en-US" sz="1200" b="0" i="0" kern="1200" dirty="0">
                <a:solidFill>
                  <a:schemeClr val="tx1"/>
                </a:solidFill>
                <a:effectLst/>
                <a:latin typeface="+mn-lt"/>
                <a:ea typeface="+mn-ea"/>
                <a:cs typeface="+mn-cs"/>
              </a:rPr>
              <a:t> element.</a:t>
            </a:r>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42</a:t>
            </a:fld>
            <a:endParaRPr lang="en-US"/>
          </a:p>
        </p:txBody>
      </p:sp>
    </p:spTree>
    <p:extLst>
      <p:ext uri="{BB962C8B-B14F-4D97-AF65-F5344CB8AC3E}">
        <p14:creationId xmlns:p14="http://schemas.microsoft.com/office/powerpoint/2010/main" val="22694258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Here, the </a:t>
            </a:r>
            <a:r>
              <a:rPr lang="en-US" dirty="0"/>
              <a:t>v-if</a:t>
            </a:r>
            <a:r>
              <a:rPr lang="en-US" sz="1200" b="0" i="0" kern="1200" dirty="0">
                <a:solidFill>
                  <a:schemeClr val="tx1"/>
                </a:solidFill>
                <a:effectLst/>
                <a:latin typeface="+mn-lt"/>
                <a:ea typeface="+mn-ea"/>
                <a:cs typeface="+mn-cs"/>
              </a:rPr>
              <a:t> directive would remove/insert the </a:t>
            </a:r>
            <a:r>
              <a:rPr lang="en-US" dirty="0"/>
              <a:t>&lt;p&gt;</a:t>
            </a:r>
            <a:r>
              <a:rPr lang="en-US" sz="1200" b="0" i="0" kern="1200" dirty="0">
                <a:solidFill>
                  <a:schemeClr val="tx1"/>
                </a:solidFill>
                <a:effectLst/>
                <a:latin typeface="+mn-lt"/>
                <a:ea typeface="+mn-ea"/>
                <a:cs typeface="+mn-cs"/>
              </a:rPr>
              <a:t> element based on the truthiness of the value of the expression </a:t>
            </a:r>
            <a:r>
              <a:rPr lang="en-US" dirty="0"/>
              <a:t>greeting</a:t>
            </a:r>
            <a:r>
              <a:rPr lang="en-US" sz="1200" b="0" i="0" kern="1200" dirty="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43</a:t>
            </a:fld>
            <a:endParaRPr lang="en-US"/>
          </a:p>
        </p:txBody>
      </p:sp>
    </p:spTree>
    <p:extLst>
      <p:ext uri="{BB962C8B-B14F-4D97-AF65-F5344CB8AC3E}">
        <p14:creationId xmlns:p14="http://schemas.microsoft.com/office/powerpoint/2010/main" val="39120433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3DFE72-D365-6E46-BCB5-9E8D2B378B8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8A63FD0-4F71-DF49-90B3-7081B890F11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17C026C-B79A-F14E-9A8C-B186D3962BC7}"/>
              </a:ext>
            </a:extLst>
          </p:cNvPr>
          <p:cNvSpPr>
            <a:spLocks noGrp="1"/>
          </p:cNvSpPr>
          <p:nvPr>
            <p:ph type="dt" sz="half" idx="10"/>
          </p:nvPr>
        </p:nvSpPr>
        <p:spPr/>
        <p:txBody>
          <a:bodyPr/>
          <a:lstStyle/>
          <a:p>
            <a:fld id="{C2AEE2E8-78B3-3240-BD28-418FE0C7D6E7}" type="datetimeFigureOut">
              <a:rPr lang="en-US" smtClean="0"/>
              <a:t>11/25/18</a:t>
            </a:fld>
            <a:endParaRPr lang="en-US"/>
          </a:p>
        </p:txBody>
      </p:sp>
      <p:sp>
        <p:nvSpPr>
          <p:cNvPr id="5" name="Footer Placeholder 4">
            <a:extLst>
              <a:ext uri="{FF2B5EF4-FFF2-40B4-BE49-F238E27FC236}">
                <a16:creationId xmlns:a16="http://schemas.microsoft.com/office/drawing/2014/main" id="{87032B64-09AF-6349-9520-0631476ABDE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11A441B-EC67-F541-96A3-EDD3C20C9204}"/>
              </a:ext>
            </a:extLst>
          </p:cNvPr>
          <p:cNvSpPr>
            <a:spLocks noGrp="1"/>
          </p:cNvSpPr>
          <p:nvPr>
            <p:ph type="sldNum" sz="quarter" idx="12"/>
          </p:nvPr>
        </p:nvSpPr>
        <p:spPr/>
        <p:txBody>
          <a:bodyPr/>
          <a:lstStyle/>
          <a:p>
            <a:fld id="{D2B321D5-A51C-1B4A-B0F3-3B669A59D247}" type="slidenum">
              <a:rPr lang="en-US" smtClean="0"/>
              <a:t>‹#›</a:t>
            </a:fld>
            <a:endParaRPr lang="en-US"/>
          </a:p>
        </p:txBody>
      </p:sp>
    </p:spTree>
    <p:extLst>
      <p:ext uri="{BB962C8B-B14F-4D97-AF65-F5344CB8AC3E}">
        <p14:creationId xmlns:p14="http://schemas.microsoft.com/office/powerpoint/2010/main" val="20074422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24FF1-F8EA-1C4F-9DB8-5C9CDF0F217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A570DA7-8F9B-BA4A-ABCA-07E68496FA19}"/>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DB3EF66-EC1C-B74E-AC28-4BAD18B995D7}"/>
              </a:ext>
            </a:extLst>
          </p:cNvPr>
          <p:cNvSpPr>
            <a:spLocks noGrp="1"/>
          </p:cNvSpPr>
          <p:nvPr>
            <p:ph type="dt" sz="half" idx="10"/>
          </p:nvPr>
        </p:nvSpPr>
        <p:spPr/>
        <p:txBody>
          <a:bodyPr/>
          <a:lstStyle/>
          <a:p>
            <a:fld id="{C2AEE2E8-78B3-3240-BD28-418FE0C7D6E7}" type="datetimeFigureOut">
              <a:rPr lang="en-US" smtClean="0"/>
              <a:t>11/25/18</a:t>
            </a:fld>
            <a:endParaRPr lang="en-US"/>
          </a:p>
        </p:txBody>
      </p:sp>
      <p:sp>
        <p:nvSpPr>
          <p:cNvPr id="5" name="Footer Placeholder 4">
            <a:extLst>
              <a:ext uri="{FF2B5EF4-FFF2-40B4-BE49-F238E27FC236}">
                <a16:creationId xmlns:a16="http://schemas.microsoft.com/office/drawing/2014/main" id="{B0CBD998-4E0E-3448-AC89-B889F35D68F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2AFD3C8-9D89-294E-AD64-9EB0B623A5E8}"/>
              </a:ext>
            </a:extLst>
          </p:cNvPr>
          <p:cNvSpPr>
            <a:spLocks noGrp="1"/>
          </p:cNvSpPr>
          <p:nvPr>
            <p:ph type="sldNum" sz="quarter" idx="12"/>
          </p:nvPr>
        </p:nvSpPr>
        <p:spPr/>
        <p:txBody>
          <a:bodyPr/>
          <a:lstStyle/>
          <a:p>
            <a:fld id="{D2B321D5-A51C-1B4A-B0F3-3B669A59D247}" type="slidenum">
              <a:rPr lang="en-US" smtClean="0"/>
              <a:t>‹#›</a:t>
            </a:fld>
            <a:endParaRPr lang="en-US"/>
          </a:p>
        </p:txBody>
      </p:sp>
    </p:spTree>
    <p:extLst>
      <p:ext uri="{BB962C8B-B14F-4D97-AF65-F5344CB8AC3E}">
        <p14:creationId xmlns:p14="http://schemas.microsoft.com/office/powerpoint/2010/main" val="17498673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C9ED66D-9D49-0147-A9CB-45D1D8C2A83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5D33CC7-E7EA-D04D-940D-3BE096279A4D}"/>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54C35D4-2898-6E4F-8A72-4E1672D1A22F}"/>
              </a:ext>
            </a:extLst>
          </p:cNvPr>
          <p:cNvSpPr>
            <a:spLocks noGrp="1"/>
          </p:cNvSpPr>
          <p:nvPr>
            <p:ph type="dt" sz="half" idx="10"/>
          </p:nvPr>
        </p:nvSpPr>
        <p:spPr/>
        <p:txBody>
          <a:bodyPr/>
          <a:lstStyle/>
          <a:p>
            <a:fld id="{C2AEE2E8-78B3-3240-BD28-418FE0C7D6E7}" type="datetimeFigureOut">
              <a:rPr lang="en-US" smtClean="0"/>
              <a:t>11/25/18</a:t>
            </a:fld>
            <a:endParaRPr lang="en-US"/>
          </a:p>
        </p:txBody>
      </p:sp>
      <p:sp>
        <p:nvSpPr>
          <p:cNvPr id="5" name="Footer Placeholder 4">
            <a:extLst>
              <a:ext uri="{FF2B5EF4-FFF2-40B4-BE49-F238E27FC236}">
                <a16:creationId xmlns:a16="http://schemas.microsoft.com/office/drawing/2014/main" id="{B539A7C8-C3F6-C94D-B47D-765E05D1199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9C8177-6178-5E4A-ABC1-59D449D5B532}"/>
              </a:ext>
            </a:extLst>
          </p:cNvPr>
          <p:cNvSpPr>
            <a:spLocks noGrp="1"/>
          </p:cNvSpPr>
          <p:nvPr>
            <p:ph type="sldNum" sz="quarter" idx="12"/>
          </p:nvPr>
        </p:nvSpPr>
        <p:spPr/>
        <p:txBody>
          <a:bodyPr/>
          <a:lstStyle/>
          <a:p>
            <a:fld id="{D2B321D5-A51C-1B4A-B0F3-3B669A59D247}" type="slidenum">
              <a:rPr lang="en-US" smtClean="0"/>
              <a:t>‹#›</a:t>
            </a:fld>
            <a:endParaRPr lang="en-US"/>
          </a:p>
        </p:txBody>
      </p:sp>
    </p:spTree>
    <p:extLst>
      <p:ext uri="{BB962C8B-B14F-4D97-AF65-F5344CB8AC3E}">
        <p14:creationId xmlns:p14="http://schemas.microsoft.com/office/powerpoint/2010/main" val="3040119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9D94EF-4B20-864B-912B-46B867E75A5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938F287-5180-1149-BDDC-7A23BB12AAAC}"/>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FBEC05C-E48E-964D-8E99-F2A4F9544899}"/>
              </a:ext>
            </a:extLst>
          </p:cNvPr>
          <p:cNvSpPr>
            <a:spLocks noGrp="1"/>
          </p:cNvSpPr>
          <p:nvPr>
            <p:ph type="dt" sz="half" idx="10"/>
          </p:nvPr>
        </p:nvSpPr>
        <p:spPr/>
        <p:txBody>
          <a:bodyPr/>
          <a:lstStyle/>
          <a:p>
            <a:fld id="{C2AEE2E8-78B3-3240-BD28-418FE0C7D6E7}" type="datetimeFigureOut">
              <a:rPr lang="en-US" smtClean="0"/>
              <a:t>11/25/18</a:t>
            </a:fld>
            <a:endParaRPr lang="en-US"/>
          </a:p>
        </p:txBody>
      </p:sp>
      <p:sp>
        <p:nvSpPr>
          <p:cNvPr id="5" name="Footer Placeholder 4">
            <a:extLst>
              <a:ext uri="{FF2B5EF4-FFF2-40B4-BE49-F238E27FC236}">
                <a16:creationId xmlns:a16="http://schemas.microsoft.com/office/drawing/2014/main" id="{FADEEB74-B327-2640-A13B-D715E565C6C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80F42CE-9945-5740-8544-0B8462242AEF}"/>
              </a:ext>
            </a:extLst>
          </p:cNvPr>
          <p:cNvSpPr>
            <a:spLocks noGrp="1"/>
          </p:cNvSpPr>
          <p:nvPr>
            <p:ph type="sldNum" sz="quarter" idx="12"/>
          </p:nvPr>
        </p:nvSpPr>
        <p:spPr/>
        <p:txBody>
          <a:bodyPr/>
          <a:lstStyle/>
          <a:p>
            <a:fld id="{D2B321D5-A51C-1B4A-B0F3-3B669A59D247}" type="slidenum">
              <a:rPr lang="en-US" smtClean="0"/>
              <a:t>‹#›</a:t>
            </a:fld>
            <a:endParaRPr lang="en-US"/>
          </a:p>
        </p:txBody>
      </p:sp>
    </p:spTree>
    <p:extLst>
      <p:ext uri="{BB962C8B-B14F-4D97-AF65-F5344CB8AC3E}">
        <p14:creationId xmlns:p14="http://schemas.microsoft.com/office/powerpoint/2010/main" val="39213125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5A5024-AFB1-BA46-B40B-7BE670A63C6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141E7CD-631D-F146-B5BC-193E476F08F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95BDE9C0-66CA-7E43-B5F4-8CD6FA5A00E0}"/>
              </a:ext>
            </a:extLst>
          </p:cNvPr>
          <p:cNvSpPr>
            <a:spLocks noGrp="1"/>
          </p:cNvSpPr>
          <p:nvPr>
            <p:ph type="dt" sz="half" idx="10"/>
          </p:nvPr>
        </p:nvSpPr>
        <p:spPr/>
        <p:txBody>
          <a:bodyPr/>
          <a:lstStyle/>
          <a:p>
            <a:fld id="{C2AEE2E8-78B3-3240-BD28-418FE0C7D6E7}" type="datetimeFigureOut">
              <a:rPr lang="en-US" smtClean="0"/>
              <a:t>11/25/18</a:t>
            </a:fld>
            <a:endParaRPr lang="en-US"/>
          </a:p>
        </p:txBody>
      </p:sp>
      <p:sp>
        <p:nvSpPr>
          <p:cNvPr id="5" name="Footer Placeholder 4">
            <a:extLst>
              <a:ext uri="{FF2B5EF4-FFF2-40B4-BE49-F238E27FC236}">
                <a16:creationId xmlns:a16="http://schemas.microsoft.com/office/drawing/2014/main" id="{8329628D-8058-8743-BA1F-38170664CBE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E4018A5-8104-EB45-8E8F-AA075DE2634F}"/>
              </a:ext>
            </a:extLst>
          </p:cNvPr>
          <p:cNvSpPr>
            <a:spLocks noGrp="1"/>
          </p:cNvSpPr>
          <p:nvPr>
            <p:ph type="sldNum" sz="quarter" idx="12"/>
          </p:nvPr>
        </p:nvSpPr>
        <p:spPr/>
        <p:txBody>
          <a:bodyPr/>
          <a:lstStyle/>
          <a:p>
            <a:fld id="{D2B321D5-A51C-1B4A-B0F3-3B669A59D247}" type="slidenum">
              <a:rPr lang="en-US" smtClean="0"/>
              <a:t>‹#›</a:t>
            </a:fld>
            <a:endParaRPr lang="en-US"/>
          </a:p>
        </p:txBody>
      </p:sp>
    </p:spTree>
    <p:extLst>
      <p:ext uri="{BB962C8B-B14F-4D97-AF65-F5344CB8AC3E}">
        <p14:creationId xmlns:p14="http://schemas.microsoft.com/office/powerpoint/2010/main" val="15263479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B58BA5-3A69-7F46-89DB-0334973D8A7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0D0793B-337E-AF40-A9CD-B77B86A24573}"/>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ABF1D3C-3AA3-7B4A-89EC-E08B7239FD0F}"/>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1DAE556-2E23-E345-9A3B-96B063795CD9}"/>
              </a:ext>
            </a:extLst>
          </p:cNvPr>
          <p:cNvSpPr>
            <a:spLocks noGrp="1"/>
          </p:cNvSpPr>
          <p:nvPr>
            <p:ph type="dt" sz="half" idx="10"/>
          </p:nvPr>
        </p:nvSpPr>
        <p:spPr/>
        <p:txBody>
          <a:bodyPr/>
          <a:lstStyle/>
          <a:p>
            <a:fld id="{C2AEE2E8-78B3-3240-BD28-418FE0C7D6E7}" type="datetimeFigureOut">
              <a:rPr lang="en-US" smtClean="0"/>
              <a:t>11/25/18</a:t>
            </a:fld>
            <a:endParaRPr lang="en-US"/>
          </a:p>
        </p:txBody>
      </p:sp>
      <p:sp>
        <p:nvSpPr>
          <p:cNvPr id="6" name="Footer Placeholder 5">
            <a:extLst>
              <a:ext uri="{FF2B5EF4-FFF2-40B4-BE49-F238E27FC236}">
                <a16:creationId xmlns:a16="http://schemas.microsoft.com/office/drawing/2014/main" id="{7B17ED02-B72A-8541-9DD6-EC16EAA3202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E64D508-17F5-5E48-B27A-7DCE70CAA914}"/>
              </a:ext>
            </a:extLst>
          </p:cNvPr>
          <p:cNvSpPr>
            <a:spLocks noGrp="1"/>
          </p:cNvSpPr>
          <p:nvPr>
            <p:ph type="sldNum" sz="quarter" idx="12"/>
          </p:nvPr>
        </p:nvSpPr>
        <p:spPr/>
        <p:txBody>
          <a:bodyPr/>
          <a:lstStyle/>
          <a:p>
            <a:fld id="{D2B321D5-A51C-1B4A-B0F3-3B669A59D247}" type="slidenum">
              <a:rPr lang="en-US" smtClean="0"/>
              <a:t>‹#›</a:t>
            </a:fld>
            <a:endParaRPr lang="en-US"/>
          </a:p>
        </p:txBody>
      </p:sp>
    </p:spTree>
    <p:extLst>
      <p:ext uri="{BB962C8B-B14F-4D97-AF65-F5344CB8AC3E}">
        <p14:creationId xmlns:p14="http://schemas.microsoft.com/office/powerpoint/2010/main" val="32851829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1FB11B-55DB-5444-A70D-8375F421F79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86E53A2-A920-EB4B-A5F7-53FB752B32A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F80FF5D4-2C66-C148-820F-4133BDABDECB}"/>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83DCECF-F328-D549-9158-231C04B8A92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849B6BC0-250D-FF4F-B293-1D6603A3CFA6}"/>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C4AF2C5-EFE6-9947-A293-69DE13F836F1}"/>
              </a:ext>
            </a:extLst>
          </p:cNvPr>
          <p:cNvSpPr>
            <a:spLocks noGrp="1"/>
          </p:cNvSpPr>
          <p:nvPr>
            <p:ph type="dt" sz="half" idx="10"/>
          </p:nvPr>
        </p:nvSpPr>
        <p:spPr/>
        <p:txBody>
          <a:bodyPr/>
          <a:lstStyle/>
          <a:p>
            <a:fld id="{C2AEE2E8-78B3-3240-BD28-418FE0C7D6E7}" type="datetimeFigureOut">
              <a:rPr lang="en-US" smtClean="0"/>
              <a:t>11/25/18</a:t>
            </a:fld>
            <a:endParaRPr lang="en-US"/>
          </a:p>
        </p:txBody>
      </p:sp>
      <p:sp>
        <p:nvSpPr>
          <p:cNvPr id="8" name="Footer Placeholder 7">
            <a:extLst>
              <a:ext uri="{FF2B5EF4-FFF2-40B4-BE49-F238E27FC236}">
                <a16:creationId xmlns:a16="http://schemas.microsoft.com/office/drawing/2014/main" id="{1B116351-B552-9448-AEDF-153C023BA86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E1B8C53-DEBB-D640-B4C4-88798446EDD7}"/>
              </a:ext>
            </a:extLst>
          </p:cNvPr>
          <p:cNvSpPr>
            <a:spLocks noGrp="1"/>
          </p:cNvSpPr>
          <p:nvPr>
            <p:ph type="sldNum" sz="quarter" idx="12"/>
          </p:nvPr>
        </p:nvSpPr>
        <p:spPr/>
        <p:txBody>
          <a:bodyPr/>
          <a:lstStyle/>
          <a:p>
            <a:fld id="{D2B321D5-A51C-1B4A-B0F3-3B669A59D247}" type="slidenum">
              <a:rPr lang="en-US" smtClean="0"/>
              <a:t>‹#›</a:t>
            </a:fld>
            <a:endParaRPr lang="en-US"/>
          </a:p>
        </p:txBody>
      </p:sp>
    </p:spTree>
    <p:extLst>
      <p:ext uri="{BB962C8B-B14F-4D97-AF65-F5344CB8AC3E}">
        <p14:creationId xmlns:p14="http://schemas.microsoft.com/office/powerpoint/2010/main" val="38361951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C88FD4-4540-F54D-A017-65549C7B58D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AAC480D-C362-CA4D-83C6-B6F50E70B355}"/>
              </a:ext>
            </a:extLst>
          </p:cNvPr>
          <p:cNvSpPr>
            <a:spLocks noGrp="1"/>
          </p:cNvSpPr>
          <p:nvPr>
            <p:ph type="dt" sz="half" idx="10"/>
          </p:nvPr>
        </p:nvSpPr>
        <p:spPr/>
        <p:txBody>
          <a:bodyPr/>
          <a:lstStyle/>
          <a:p>
            <a:fld id="{C2AEE2E8-78B3-3240-BD28-418FE0C7D6E7}" type="datetimeFigureOut">
              <a:rPr lang="en-US" smtClean="0"/>
              <a:t>11/25/18</a:t>
            </a:fld>
            <a:endParaRPr lang="en-US"/>
          </a:p>
        </p:txBody>
      </p:sp>
      <p:sp>
        <p:nvSpPr>
          <p:cNvPr id="4" name="Footer Placeholder 3">
            <a:extLst>
              <a:ext uri="{FF2B5EF4-FFF2-40B4-BE49-F238E27FC236}">
                <a16:creationId xmlns:a16="http://schemas.microsoft.com/office/drawing/2014/main" id="{2B123786-3E38-CB42-98B2-88AB7CE74EB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199FC5D-C8A7-DC4A-97B7-988A267CBA66}"/>
              </a:ext>
            </a:extLst>
          </p:cNvPr>
          <p:cNvSpPr>
            <a:spLocks noGrp="1"/>
          </p:cNvSpPr>
          <p:nvPr>
            <p:ph type="sldNum" sz="quarter" idx="12"/>
          </p:nvPr>
        </p:nvSpPr>
        <p:spPr/>
        <p:txBody>
          <a:bodyPr/>
          <a:lstStyle/>
          <a:p>
            <a:fld id="{D2B321D5-A51C-1B4A-B0F3-3B669A59D247}" type="slidenum">
              <a:rPr lang="en-US" smtClean="0"/>
              <a:t>‹#›</a:t>
            </a:fld>
            <a:endParaRPr lang="en-US"/>
          </a:p>
        </p:txBody>
      </p:sp>
    </p:spTree>
    <p:extLst>
      <p:ext uri="{BB962C8B-B14F-4D97-AF65-F5344CB8AC3E}">
        <p14:creationId xmlns:p14="http://schemas.microsoft.com/office/powerpoint/2010/main" val="9290252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E18440F-49C4-7C48-BF4E-B7434FAB80C5}"/>
              </a:ext>
            </a:extLst>
          </p:cNvPr>
          <p:cNvSpPr>
            <a:spLocks noGrp="1"/>
          </p:cNvSpPr>
          <p:nvPr>
            <p:ph type="dt" sz="half" idx="10"/>
          </p:nvPr>
        </p:nvSpPr>
        <p:spPr/>
        <p:txBody>
          <a:bodyPr/>
          <a:lstStyle/>
          <a:p>
            <a:fld id="{C2AEE2E8-78B3-3240-BD28-418FE0C7D6E7}" type="datetimeFigureOut">
              <a:rPr lang="en-US" smtClean="0"/>
              <a:t>11/25/18</a:t>
            </a:fld>
            <a:endParaRPr lang="en-US"/>
          </a:p>
        </p:txBody>
      </p:sp>
      <p:sp>
        <p:nvSpPr>
          <p:cNvPr id="3" name="Footer Placeholder 2">
            <a:extLst>
              <a:ext uri="{FF2B5EF4-FFF2-40B4-BE49-F238E27FC236}">
                <a16:creationId xmlns:a16="http://schemas.microsoft.com/office/drawing/2014/main" id="{86E36214-8489-234A-A73C-762FF0A6440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CBCF25E-2F83-2746-B73B-909661E3B3BD}"/>
              </a:ext>
            </a:extLst>
          </p:cNvPr>
          <p:cNvSpPr>
            <a:spLocks noGrp="1"/>
          </p:cNvSpPr>
          <p:nvPr>
            <p:ph type="sldNum" sz="quarter" idx="12"/>
          </p:nvPr>
        </p:nvSpPr>
        <p:spPr/>
        <p:txBody>
          <a:bodyPr/>
          <a:lstStyle/>
          <a:p>
            <a:fld id="{D2B321D5-A51C-1B4A-B0F3-3B669A59D247}" type="slidenum">
              <a:rPr lang="en-US" smtClean="0"/>
              <a:t>‹#›</a:t>
            </a:fld>
            <a:endParaRPr lang="en-US"/>
          </a:p>
        </p:txBody>
      </p:sp>
    </p:spTree>
    <p:extLst>
      <p:ext uri="{BB962C8B-B14F-4D97-AF65-F5344CB8AC3E}">
        <p14:creationId xmlns:p14="http://schemas.microsoft.com/office/powerpoint/2010/main" val="15514238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A08F0A-F383-B34D-8737-54E32D6CBB2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192C9E2-6ED7-1D42-9375-B228368F116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2BC171D-1058-B546-AE61-CE4BF54CB25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390F53C-FDA9-5E4E-B2D8-A11A5E4562E5}"/>
              </a:ext>
            </a:extLst>
          </p:cNvPr>
          <p:cNvSpPr>
            <a:spLocks noGrp="1"/>
          </p:cNvSpPr>
          <p:nvPr>
            <p:ph type="dt" sz="half" idx="10"/>
          </p:nvPr>
        </p:nvSpPr>
        <p:spPr/>
        <p:txBody>
          <a:bodyPr/>
          <a:lstStyle/>
          <a:p>
            <a:fld id="{C2AEE2E8-78B3-3240-BD28-418FE0C7D6E7}" type="datetimeFigureOut">
              <a:rPr lang="en-US" smtClean="0"/>
              <a:t>11/25/18</a:t>
            </a:fld>
            <a:endParaRPr lang="en-US"/>
          </a:p>
        </p:txBody>
      </p:sp>
      <p:sp>
        <p:nvSpPr>
          <p:cNvPr id="6" name="Footer Placeholder 5">
            <a:extLst>
              <a:ext uri="{FF2B5EF4-FFF2-40B4-BE49-F238E27FC236}">
                <a16:creationId xmlns:a16="http://schemas.microsoft.com/office/drawing/2014/main" id="{BF9DBECB-FA67-0F4E-A51F-FAEA412693B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44D8ACF-E13A-1A45-A111-0AF9DB7A0BA1}"/>
              </a:ext>
            </a:extLst>
          </p:cNvPr>
          <p:cNvSpPr>
            <a:spLocks noGrp="1"/>
          </p:cNvSpPr>
          <p:nvPr>
            <p:ph type="sldNum" sz="quarter" idx="12"/>
          </p:nvPr>
        </p:nvSpPr>
        <p:spPr/>
        <p:txBody>
          <a:bodyPr/>
          <a:lstStyle/>
          <a:p>
            <a:fld id="{D2B321D5-A51C-1B4A-B0F3-3B669A59D247}" type="slidenum">
              <a:rPr lang="en-US" smtClean="0"/>
              <a:t>‹#›</a:t>
            </a:fld>
            <a:endParaRPr lang="en-US"/>
          </a:p>
        </p:txBody>
      </p:sp>
    </p:spTree>
    <p:extLst>
      <p:ext uri="{BB962C8B-B14F-4D97-AF65-F5344CB8AC3E}">
        <p14:creationId xmlns:p14="http://schemas.microsoft.com/office/powerpoint/2010/main" val="42890442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86934F-5E02-5947-9C5A-5B9F6FE8B85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995DBCB-99A5-D346-B279-B45CFD42221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440D59C-A7E3-7145-B26F-54BB6D375AC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CD01AFD-1EE7-E34B-8D02-5D2C89F8FB0A}"/>
              </a:ext>
            </a:extLst>
          </p:cNvPr>
          <p:cNvSpPr>
            <a:spLocks noGrp="1"/>
          </p:cNvSpPr>
          <p:nvPr>
            <p:ph type="dt" sz="half" idx="10"/>
          </p:nvPr>
        </p:nvSpPr>
        <p:spPr/>
        <p:txBody>
          <a:bodyPr/>
          <a:lstStyle/>
          <a:p>
            <a:fld id="{C2AEE2E8-78B3-3240-BD28-418FE0C7D6E7}" type="datetimeFigureOut">
              <a:rPr lang="en-US" smtClean="0"/>
              <a:t>11/25/18</a:t>
            </a:fld>
            <a:endParaRPr lang="en-US"/>
          </a:p>
        </p:txBody>
      </p:sp>
      <p:sp>
        <p:nvSpPr>
          <p:cNvPr id="6" name="Footer Placeholder 5">
            <a:extLst>
              <a:ext uri="{FF2B5EF4-FFF2-40B4-BE49-F238E27FC236}">
                <a16:creationId xmlns:a16="http://schemas.microsoft.com/office/drawing/2014/main" id="{2B426A46-DBDC-A941-BF14-DCF73606D77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5AA62FC-EC80-2B4C-80DB-F47442DB46F2}"/>
              </a:ext>
            </a:extLst>
          </p:cNvPr>
          <p:cNvSpPr>
            <a:spLocks noGrp="1"/>
          </p:cNvSpPr>
          <p:nvPr>
            <p:ph type="sldNum" sz="quarter" idx="12"/>
          </p:nvPr>
        </p:nvSpPr>
        <p:spPr/>
        <p:txBody>
          <a:bodyPr/>
          <a:lstStyle/>
          <a:p>
            <a:fld id="{D2B321D5-A51C-1B4A-B0F3-3B669A59D247}" type="slidenum">
              <a:rPr lang="en-US" smtClean="0"/>
              <a:t>‹#›</a:t>
            </a:fld>
            <a:endParaRPr lang="en-US"/>
          </a:p>
        </p:txBody>
      </p:sp>
    </p:spTree>
    <p:extLst>
      <p:ext uri="{BB962C8B-B14F-4D97-AF65-F5344CB8AC3E}">
        <p14:creationId xmlns:p14="http://schemas.microsoft.com/office/powerpoint/2010/main" val="9669998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3">
                <a:lumMod val="0"/>
                <a:lumOff val="100000"/>
              </a:schemeClr>
            </a:gs>
            <a:gs pos="35000">
              <a:schemeClr val="accent3">
                <a:lumMod val="0"/>
                <a:lumOff val="100000"/>
              </a:schemeClr>
            </a:gs>
            <a:gs pos="100000">
              <a:schemeClr val="accent3">
                <a:lumMod val="100000"/>
              </a:schemeClr>
            </a:gs>
          </a:gsLst>
          <a:path path="circle">
            <a:fillToRect l="50000" t="-80000" r="50000" b="180000"/>
          </a:path>
          <a:tileRect/>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A0E10F0-7BBD-134A-B4C6-8F564B4EC86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CC38F43-00E3-FD45-BF76-92E827F1736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CA70261-6516-454A-9065-87DA421679D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2AEE2E8-78B3-3240-BD28-418FE0C7D6E7}" type="datetimeFigureOut">
              <a:rPr lang="en-US" smtClean="0"/>
              <a:t>11/25/18</a:t>
            </a:fld>
            <a:endParaRPr lang="en-US"/>
          </a:p>
        </p:txBody>
      </p:sp>
      <p:sp>
        <p:nvSpPr>
          <p:cNvPr id="5" name="Footer Placeholder 4">
            <a:extLst>
              <a:ext uri="{FF2B5EF4-FFF2-40B4-BE49-F238E27FC236}">
                <a16:creationId xmlns:a16="http://schemas.microsoft.com/office/drawing/2014/main" id="{504321D0-16FD-E249-A785-E7D338DD8B3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8D61A0F-ADC8-4448-857D-1E5000BD797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2B321D5-A51C-1B4A-B0F3-3B669A59D247}" type="slidenum">
              <a:rPr lang="en-US" smtClean="0"/>
              <a:t>‹#›</a:t>
            </a:fld>
            <a:endParaRPr lang="en-US"/>
          </a:p>
        </p:txBody>
      </p:sp>
    </p:spTree>
    <p:extLst>
      <p:ext uri="{BB962C8B-B14F-4D97-AF65-F5344CB8AC3E}">
        <p14:creationId xmlns:p14="http://schemas.microsoft.com/office/powerpoint/2010/main" val="4895663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tif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4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gi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BEFEF-CEE0-8648-A2E5-20556F928B2F}"/>
              </a:ext>
            </a:extLst>
          </p:cNvPr>
          <p:cNvSpPr>
            <a:spLocks noGrp="1"/>
          </p:cNvSpPr>
          <p:nvPr>
            <p:ph type="ctrTitle"/>
          </p:nvPr>
        </p:nvSpPr>
        <p:spPr/>
        <p:txBody>
          <a:bodyPr>
            <a:normAutofit/>
          </a:bodyPr>
          <a:lstStyle/>
          <a:p>
            <a:r>
              <a:rPr lang="en-US" b="1" dirty="0"/>
              <a:t>Building Tesla’s Battery Range Calculator with </a:t>
            </a:r>
            <a:r>
              <a:rPr lang="en-US" b="1" dirty="0" err="1"/>
              <a:t>Vue</a:t>
            </a:r>
            <a:endParaRPr lang="en-US" b="1" dirty="0"/>
          </a:p>
        </p:txBody>
      </p:sp>
      <p:sp>
        <p:nvSpPr>
          <p:cNvPr id="3" name="Subtitle 2">
            <a:extLst>
              <a:ext uri="{FF2B5EF4-FFF2-40B4-BE49-F238E27FC236}">
                <a16:creationId xmlns:a16="http://schemas.microsoft.com/office/drawing/2014/main" id="{12CCA686-E9F9-884C-856E-6C9E5290BC74}"/>
              </a:ext>
            </a:extLst>
          </p:cNvPr>
          <p:cNvSpPr>
            <a:spLocks noGrp="1"/>
          </p:cNvSpPr>
          <p:nvPr>
            <p:ph type="subTitle" idx="1"/>
          </p:nvPr>
        </p:nvSpPr>
        <p:spPr/>
        <p:txBody>
          <a:bodyPr/>
          <a:lstStyle/>
          <a:p>
            <a:endParaRPr lang="en-US" dirty="0"/>
          </a:p>
        </p:txBody>
      </p:sp>
      <p:pic>
        <p:nvPicPr>
          <p:cNvPr id="5" name="Picture 4">
            <a:extLst>
              <a:ext uri="{FF2B5EF4-FFF2-40B4-BE49-F238E27FC236}">
                <a16:creationId xmlns:a16="http://schemas.microsoft.com/office/drawing/2014/main" id="{749CB7B7-53AA-074A-8D67-2C1C4A088EF1}"/>
              </a:ext>
            </a:extLst>
          </p:cNvPr>
          <p:cNvPicPr>
            <a:picLocks noChangeAspect="1"/>
          </p:cNvPicPr>
          <p:nvPr/>
        </p:nvPicPr>
        <p:blipFill>
          <a:blip r:embed="rId2"/>
          <a:stretch>
            <a:fillRect/>
          </a:stretch>
        </p:blipFill>
        <p:spPr>
          <a:xfrm>
            <a:off x="4826000" y="3670969"/>
            <a:ext cx="2540000" cy="2540000"/>
          </a:xfrm>
          <a:prstGeom prst="rect">
            <a:avLst/>
          </a:prstGeom>
        </p:spPr>
      </p:pic>
    </p:spTree>
    <p:extLst>
      <p:ext uri="{BB962C8B-B14F-4D97-AF65-F5344CB8AC3E}">
        <p14:creationId xmlns:p14="http://schemas.microsoft.com/office/powerpoint/2010/main" val="22665788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8A6801-194C-B147-A30A-26708A292452}"/>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6F5799E4-BBBC-ED47-B84A-7DCB9A1BA742}"/>
              </a:ext>
            </a:extLst>
          </p:cNvPr>
          <p:cNvPicPr>
            <a:picLocks noGrp="1" noChangeAspect="1"/>
          </p:cNvPicPr>
          <p:nvPr>
            <p:ph idx="1"/>
          </p:nvPr>
        </p:nvPicPr>
        <p:blipFill>
          <a:blip r:embed="rId2"/>
          <a:stretch>
            <a:fillRect/>
          </a:stretch>
        </p:blipFill>
        <p:spPr>
          <a:xfrm>
            <a:off x="644119" y="178887"/>
            <a:ext cx="10938019" cy="6438482"/>
          </a:xfrm>
        </p:spPr>
      </p:pic>
    </p:spTree>
    <p:extLst>
      <p:ext uri="{BB962C8B-B14F-4D97-AF65-F5344CB8AC3E}">
        <p14:creationId xmlns:p14="http://schemas.microsoft.com/office/powerpoint/2010/main" val="25538401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D79F14-BA6B-684E-8D1D-3120B159ACA5}"/>
              </a:ext>
            </a:extLst>
          </p:cNvPr>
          <p:cNvSpPr>
            <a:spLocks noGrp="1"/>
          </p:cNvSpPr>
          <p:nvPr>
            <p:ph type="title"/>
          </p:nvPr>
        </p:nvSpPr>
        <p:spPr/>
        <p:txBody>
          <a:bodyPr/>
          <a:lstStyle/>
          <a:p>
            <a:pPr algn="ctr"/>
            <a:r>
              <a:rPr lang="en-US" b="1" dirty="0"/>
              <a:t>The UI is represented by a component tree</a:t>
            </a:r>
          </a:p>
        </p:txBody>
      </p:sp>
      <p:sp>
        <p:nvSpPr>
          <p:cNvPr id="3" name="Content Placeholder 2">
            <a:extLst>
              <a:ext uri="{FF2B5EF4-FFF2-40B4-BE49-F238E27FC236}">
                <a16:creationId xmlns:a16="http://schemas.microsoft.com/office/drawing/2014/main" id="{3EFA014F-EC94-8040-B992-2982A478B808}"/>
              </a:ext>
            </a:extLst>
          </p:cNvPr>
          <p:cNvSpPr>
            <a:spLocks noGrp="1"/>
          </p:cNvSpPr>
          <p:nvPr>
            <p:ph idx="1"/>
          </p:nvPr>
        </p:nvSpPr>
        <p:spPr/>
        <p:txBody>
          <a:bodyPr>
            <a:normAutofit lnSpcReduction="10000"/>
          </a:bodyPr>
          <a:lstStyle/>
          <a:p>
            <a:endParaRPr lang="en-US" dirty="0"/>
          </a:p>
          <a:p>
            <a:pPr marL="0" indent="0">
              <a:buNone/>
            </a:pPr>
            <a:r>
              <a:rPr lang="en-US" dirty="0"/>
              <a:t>&lt;</a:t>
            </a:r>
            <a:r>
              <a:rPr lang="en-US" b="1" dirty="0">
                <a:solidFill>
                  <a:srgbClr val="FF0000"/>
                </a:solidFill>
              </a:rPr>
              <a:t>App</a:t>
            </a:r>
            <a:r>
              <a:rPr lang="en-US" dirty="0"/>
              <a:t>&gt; -- Application entry point</a:t>
            </a:r>
            <a:br>
              <a:rPr lang="en-US" dirty="0"/>
            </a:br>
            <a:r>
              <a:rPr lang="en-US" dirty="0"/>
              <a:t>	&lt;</a:t>
            </a:r>
            <a:r>
              <a:rPr lang="en-US" b="1" dirty="0" err="1">
                <a:solidFill>
                  <a:schemeClr val="accent2">
                    <a:lumMod val="75000"/>
                  </a:schemeClr>
                </a:solidFill>
              </a:rPr>
              <a:t>TeslaHeader</a:t>
            </a:r>
            <a:r>
              <a:rPr lang="en-US" dirty="0"/>
              <a:t>&gt;&lt;/</a:t>
            </a:r>
            <a:r>
              <a:rPr lang="en-US" b="1" dirty="0" err="1">
                <a:solidFill>
                  <a:schemeClr val="accent2">
                    <a:lumMod val="75000"/>
                  </a:schemeClr>
                </a:solidFill>
              </a:rPr>
              <a:t>TeslaHeader</a:t>
            </a:r>
            <a:r>
              <a:rPr lang="en-US" dirty="0"/>
              <a:t>&gt;</a:t>
            </a:r>
            <a:br>
              <a:rPr lang="en-US" dirty="0"/>
            </a:br>
            <a:r>
              <a:rPr lang="en-US" dirty="0"/>
              <a:t>		&lt;</a:t>
            </a:r>
            <a:r>
              <a:rPr lang="en-US" b="1" dirty="0" err="1">
                <a:solidFill>
                  <a:srgbClr val="C00000"/>
                </a:solidFill>
              </a:rPr>
              <a:t>TeslaBattery</a:t>
            </a:r>
            <a:r>
              <a:rPr lang="en-US" dirty="0"/>
              <a:t>&gt; </a:t>
            </a:r>
            <a:r>
              <a:rPr lang="en-US" dirty="0">
                <a:solidFill>
                  <a:schemeClr val="accent2"/>
                </a:solidFill>
              </a:rPr>
              <a:t>-- </a:t>
            </a:r>
            <a:r>
              <a:rPr lang="en-US" b="1" i="1" dirty="0">
                <a:solidFill>
                  <a:schemeClr val="accent4"/>
                </a:solidFill>
              </a:rPr>
              <a:t>Container Component</a:t>
            </a:r>
            <a:br>
              <a:rPr lang="en-US" dirty="0"/>
            </a:br>
            <a:r>
              <a:rPr lang="en-US" dirty="0"/>
              <a:t>			&lt;</a:t>
            </a:r>
            <a:r>
              <a:rPr lang="en-US" b="1" dirty="0" err="1">
                <a:solidFill>
                  <a:schemeClr val="accent2"/>
                </a:solidFill>
              </a:rPr>
              <a:t>TeslaCar</a:t>
            </a:r>
            <a:r>
              <a:rPr lang="en-US" dirty="0"/>
              <a:t> /&gt; -- </a:t>
            </a:r>
            <a:r>
              <a:rPr lang="en-US" b="1" i="1" dirty="0">
                <a:solidFill>
                  <a:schemeClr val="accent4"/>
                </a:solidFill>
              </a:rPr>
              <a:t>Presentational Component</a:t>
            </a:r>
            <a:br>
              <a:rPr lang="en-US" dirty="0"/>
            </a:br>
            <a:r>
              <a:rPr lang="en-US" dirty="0"/>
              <a:t>			&lt;</a:t>
            </a:r>
            <a:r>
              <a:rPr lang="en-US" b="1" dirty="0" err="1">
                <a:solidFill>
                  <a:schemeClr val="accent2"/>
                </a:solidFill>
              </a:rPr>
              <a:t>TeslaStats</a:t>
            </a:r>
            <a:r>
              <a:rPr lang="en-US" dirty="0"/>
              <a:t> /&gt; -- </a:t>
            </a:r>
            <a:r>
              <a:rPr lang="en-US" b="1" dirty="0">
                <a:solidFill>
                  <a:schemeClr val="accent4"/>
                </a:solidFill>
              </a:rPr>
              <a:t>Presentational Component </a:t>
            </a:r>
            <a:br>
              <a:rPr lang="en-US" dirty="0"/>
            </a:br>
            <a:r>
              <a:rPr lang="en-US" dirty="0"/>
              <a:t>			&lt;</a:t>
            </a:r>
            <a:r>
              <a:rPr lang="en-US" b="1" dirty="0" err="1">
                <a:solidFill>
                  <a:schemeClr val="accent2"/>
                </a:solidFill>
              </a:rPr>
              <a:t>TeslaCounter</a:t>
            </a:r>
            <a:r>
              <a:rPr lang="en-US" dirty="0"/>
              <a:t> /&gt; -- </a:t>
            </a:r>
            <a:r>
              <a:rPr lang="en-US" b="1" dirty="0">
                <a:solidFill>
                  <a:schemeClr val="accent4"/>
                </a:solidFill>
              </a:rPr>
              <a:t>Presentational Component</a:t>
            </a:r>
            <a:br>
              <a:rPr lang="en-US" dirty="0"/>
            </a:br>
            <a:r>
              <a:rPr lang="en-US" dirty="0"/>
              <a:t>			&lt;</a:t>
            </a:r>
            <a:r>
              <a:rPr lang="en-US" b="1" dirty="0" err="1">
                <a:solidFill>
                  <a:schemeClr val="accent2"/>
                </a:solidFill>
              </a:rPr>
              <a:t>TeslaClimate</a:t>
            </a:r>
            <a:r>
              <a:rPr lang="en-US" dirty="0"/>
              <a:t> /&gt; -- </a:t>
            </a:r>
            <a:r>
              <a:rPr lang="en-US" b="1" dirty="0">
                <a:solidFill>
                  <a:schemeClr val="accent4"/>
                </a:solidFill>
              </a:rPr>
              <a:t>Presentational Component</a:t>
            </a:r>
            <a:br>
              <a:rPr lang="en-US" dirty="0"/>
            </a:br>
            <a:r>
              <a:rPr lang="en-US" dirty="0"/>
              <a:t>			&lt;</a:t>
            </a:r>
            <a:r>
              <a:rPr lang="en-US" b="1" dirty="0" err="1">
                <a:solidFill>
                  <a:schemeClr val="accent2"/>
                </a:solidFill>
              </a:rPr>
              <a:t>TeslaWheels</a:t>
            </a:r>
            <a:r>
              <a:rPr lang="en-US" dirty="0"/>
              <a:t> /&gt; -- </a:t>
            </a:r>
            <a:r>
              <a:rPr lang="en-US" b="1" dirty="0">
                <a:solidFill>
                  <a:schemeClr val="accent4"/>
                </a:solidFill>
              </a:rPr>
              <a:t>Presentational Component</a:t>
            </a:r>
            <a:br>
              <a:rPr lang="en-US" dirty="0"/>
            </a:br>
            <a:r>
              <a:rPr lang="en-US" dirty="0"/>
              <a:t>			&lt;</a:t>
            </a:r>
            <a:r>
              <a:rPr lang="en-US" b="1" dirty="0" err="1">
                <a:solidFill>
                  <a:schemeClr val="accent2"/>
                </a:solidFill>
              </a:rPr>
              <a:t>TeslaNotice</a:t>
            </a:r>
            <a:r>
              <a:rPr lang="en-US" dirty="0"/>
              <a:t> /&gt; -- </a:t>
            </a:r>
            <a:r>
              <a:rPr lang="en-US" b="1" dirty="0">
                <a:solidFill>
                  <a:schemeClr val="accent4"/>
                </a:solidFill>
              </a:rPr>
              <a:t>Presentational Component</a:t>
            </a:r>
            <a:br>
              <a:rPr lang="en-US" dirty="0"/>
            </a:br>
            <a:r>
              <a:rPr lang="en-US" dirty="0"/>
              <a:t>		&lt;/</a:t>
            </a:r>
            <a:r>
              <a:rPr lang="en-US" b="1" dirty="0" err="1">
                <a:solidFill>
                  <a:srgbClr val="C00000"/>
                </a:solidFill>
              </a:rPr>
              <a:t>TeslaBattery</a:t>
            </a:r>
            <a:r>
              <a:rPr lang="en-US" dirty="0"/>
              <a:t>&gt;</a:t>
            </a:r>
            <a:br>
              <a:rPr lang="en-US" dirty="0"/>
            </a:br>
            <a:r>
              <a:rPr lang="en-US" dirty="0"/>
              <a:t>&lt;/</a:t>
            </a:r>
            <a:r>
              <a:rPr lang="en-US" b="1" dirty="0">
                <a:solidFill>
                  <a:srgbClr val="FF0000"/>
                </a:solidFill>
              </a:rPr>
              <a:t>App</a:t>
            </a:r>
            <a:r>
              <a:rPr lang="en-US" dirty="0"/>
              <a:t>&gt;</a:t>
            </a:r>
          </a:p>
        </p:txBody>
      </p:sp>
    </p:spTree>
    <p:extLst>
      <p:ext uri="{BB962C8B-B14F-4D97-AF65-F5344CB8AC3E}">
        <p14:creationId xmlns:p14="http://schemas.microsoft.com/office/powerpoint/2010/main" val="42205233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A5EB8-6C29-9F47-ACF4-C6F41811C45C}"/>
              </a:ext>
            </a:extLst>
          </p:cNvPr>
          <p:cNvSpPr>
            <a:spLocks noGrp="1"/>
          </p:cNvSpPr>
          <p:nvPr>
            <p:ph type="title"/>
          </p:nvPr>
        </p:nvSpPr>
        <p:spPr>
          <a:xfrm>
            <a:off x="817179" y="447136"/>
            <a:ext cx="10515600" cy="1325563"/>
          </a:xfrm>
        </p:spPr>
        <p:txBody>
          <a:bodyPr/>
          <a:lstStyle/>
          <a:p>
            <a:pPr algn="ctr"/>
            <a:r>
              <a:rPr lang="en-US" b="1" dirty="0"/>
              <a:t>Components tree</a:t>
            </a:r>
          </a:p>
        </p:txBody>
      </p:sp>
      <p:sp>
        <p:nvSpPr>
          <p:cNvPr id="3" name="Content Placeholder 2">
            <a:extLst>
              <a:ext uri="{FF2B5EF4-FFF2-40B4-BE49-F238E27FC236}">
                <a16:creationId xmlns:a16="http://schemas.microsoft.com/office/drawing/2014/main" id="{F9DEC7A5-5696-B841-BDE8-C6E2E30D4537}"/>
              </a:ext>
            </a:extLst>
          </p:cNvPr>
          <p:cNvSpPr>
            <a:spLocks noGrp="1"/>
          </p:cNvSpPr>
          <p:nvPr>
            <p:ph idx="1"/>
          </p:nvPr>
        </p:nvSpPr>
        <p:spPr>
          <a:xfrm>
            <a:off x="848711" y="2177297"/>
            <a:ext cx="10515600" cy="4351338"/>
          </a:xfrm>
        </p:spPr>
        <p:txBody>
          <a:bodyPr/>
          <a:lstStyle/>
          <a:p>
            <a:endParaRPr lang="en-US" dirty="0"/>
          </a:p>
        </p:txBody>
      </p:sp>
      <p:sp>
        <p:nvSpPr>
          <p:cNvPr id="4" name="Rectangle 3">
            <a:extLst>
              <a:ext uri="{FF2B5EF4-FFF2-40B4-BE49-F238E27FC236}">
                <a16:creationId xmlns:a16="http://schemas.microsoft.com/office/drawing/2014/main" id="{22FF32ED-A767-5146-87C9-0C1FCAF163AC}"/>
              </a:ext>
            </a:extLst>
          </p:cNvPr>
          <p:cNvSpPr/>
          <p:nvPr/>
        </p:nvSpPr>
        <p:spPr>
          <a:xfrm>
            <a:off x="5081752" y="3544594"/>
            <a:ext cx="2049517" cy="9144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TeslaBattery</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2F14F6D9-504B-954C-BB33-CB82E0F3EE23}"/>
              </a:ext>
            </a:extLst>
          </p:cNvPr>
          <p:cNvSpPr/>
          <p:nvPr/>
        </p:nvSpPr>
        <p:spPr>
          <a:xfrm>
            <a:off x="1690852" y="5395893"/>
            <a:ext cx="1313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TeslaCar</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1A9C91A4-18B5-2F41-AF22-D7DFB05B7DE9}"/>
              </a:ext>
            </a:extLst>
          </p:cNvPr>
          <p:cNvSpPr/>
          <p:nvPr/>
        </p:nvSpPr>
        <p:spPr>
          <a:xfrm>
            <a:off x="3746609" y="5407471"/>
            <a:ext cx="1313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TeslaStats</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C867539D-B6B4-0A4C-B6C4-612D7AAC5127}"/>
              </a:ext>
            </a:extLst>
          </p:cNvPr>
          <p:cNvSpPr/>
          <p:nvPr/>
        </p:nvSpPr>
        <p:spPr>
          <a:xfrm>
            <a:off x="5734539" y="5407471"/>
            <a:ext cx="1470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TeslaCounter</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299E806D-2D11-EC46-8B3A-13D3E8FC8837}"/>
              </a:ext>
            </a:extLst>
          </p:cNvPr>
          <p:cNvSpPr/>
          <p:nvPr/>
        </p:nvSpPr>
        <p:spPr>
          <a:xfrm>
            <a:off x="7836776" y="5407471"/>
            <a:ext cx="1433349"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TeslaClimate</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F6BD04E-AAD8-4947-BCF5-68075F9BFB40}"/>
              </a:ext>
            </a:extLst>
          </p:cNvPr>
          <p:cNvSpPr/>
          <p:nvPr/>
        </p:nvSpPr>
        <p:spPr>
          <a:xfrm>
            <a:off x="9901569" y="5395893"/>
            <a:ext cx="1433349"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TeslaWheels</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cxnSp>
        <p:nvCxnSpPr>
          <p:cNvPr id="14" name="Straight Arrow Connector 13">
            <a:extLst>
              <a:ext uri="{FF2B5EF4-FFF2-40B4-BE49-F238E27FC236}">
                <a16:creationId xmlns:a16="http://schemas.microsoft.com/office/drawing/2014/main" id="{C27F897F-CC2C-A54A-9465-CBD1976B32F4}"/>
              </a:ext>
            </a:extLst>
          </p:cNvPr>
          <p:cNvCxnSpPr>
            <a:cxnSpLocks/>
          </p:cNvCxnSpPr>
          <p:nvPr/>
        </p:nvCxnSpPr>
        <p:spPr>
          <a:xfrm flipH="1">
            <a:off x="2238704" y="4482150"/>
            <a:ext cx="3605048"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188A04C-13D7-2444-A927-66B0363E599E}"/>
              </a:ext>
            </a:extLst>
          </p:cNvPr>
          <p:cNvCxnSpPr>
            <a:cxnSpLocks/>
          </p:cNvCxnSpPr>
          <p:nvPr/>
        </p:nvCxnSpPr>
        <p:spPr>
          <a:xfrm>
            <a:off x="6048376" y="4482150"/>
            <a:ext cx="4588094"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3AFBA50-59B6-5846-AB73-DC4406CC8EAD}"/>
              </a:ext>
            </a:extLst>
          </p:cNvPr>
          <p:cNvCxnSpPr>
            <a:cxnSpLocks/>
          </p:cNvCxnSpPr>
          <p:nvPr/>
        </p:nvCxnSpPr>
        <p:spPr>
          <a:xfrm>
            <a:off x="6048376" y="4482150"/>
            <a:ext cx="2496535"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B998304-C08F-6647-A40A-CB5BB079487C}"/>
              </a:ext>
            </a:extLst>
          </p:cNvPr>
          <p:cNvCxnSpPr>
            <a:cxnSpLocks/>
          </p:cNvCxnSpPr>
          <p:nvPr/>
        </p:nvCxnSpPr>
        <p:spPr>
          <a:xfrm>
            <a:off x="5972668" y="4482150"/>
            <a:ext cx="375581"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110FEFAE-3766-684D-B456-DB7CD1E9B2B2}"/>
              </a:ext>
            </a:extLst>
          </p:cNvPr>
          <p:cNvCxnSpPr>
            <a:cxnSpLocks/>
          </p:cNvCxnSpPr>
          <p:nvPr/>
        </p:nvCxnSpPr>
        <p:spPr>
          <a:xfrm flipH="1">
            <a:off x="4376902" y="4486132"/>
            <a:ext cx="1542558" cy="9213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63470E50-1711-F64A-B79E-187A8C5740F1}"/>
              </a:ext>
            </a:extLst>
          </p:cNvPr>
          <p:cNvSpPr/>
          <p:nvPr/>
        </p:nvSpPr>
        <p:spPr>
          <a:xfrm>
            <a:off x="5050221" y="2257501"/>
            <a:ext cx="2049517" cy="9144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highlight>
                  <a:srgbClr val="FFFF00"/>
                </a:highlight>
                <a:uLnTx/>
                <a:uFillTx/>
                <a:latin typeface="Calibri" panose="020F0502020204030204"/>
                <a:ea typeface="+mn-ea"/>
                <a:cs typeface="+mn-cs"/>
              </a:rPr>
              <a:t>App.vue</a:t>
            </a:r>
            <a:endParaRPr kumimoji="0" lang="en-US" sz="1800" b="0" i="0" u="none" strike="noStrike" kern="1200" cap="none" spc="0" normalizeH="0" baseline="0" noProof="0" dirty="0">
              <a:ln>
                <a:noFill/>
              </a:ln>
              <a:solidFill>
                <a:prstClr val="white"/>
              </a:solidFill>
              <a:effectLst/>
              <a:highlight>
                <a:srgbClr val="FFFF00"/>
              </a:highlight>
              <a:uLnTx/>
              <a:uFillTx/>
              <a:latin typeface="Calibri" panose="020F0502020204030204"/>
              <a:ea typeface="+mn-ea"/>
              <a:cs typeface="+mn-cs"/>
            </a:endParaRPr>
          </a:p>
        </p:txBody>
      </p:sp>
      <p:cxnSp>
        <p:nvCxnSpPr>
          <p:cNvPr id="34" name="Straight Arrow Connector 33">
            <a:extLst>
              <a:ext uri="{FF2B5EF4-FFF2-40B4-BE49-F238E27FC236}">
                <a16:creationId xmlns:a16="http://schemas.microsoft.com/office/drawing/2014/main" id="{38237798-9C43-D643-A749-7A0B6BAC4257}"/>
              </a:ext>
            </a:extLst>
          </p:cNvPr>
          <p:cNvCxnSpPr>
            <a:cxnSpLocks/>
          </p:cNvCxnSpPr>
          <p:nvPr/>
        </p:nvCxnSpPr>
        <p:spPr>
          <a:xfrm>
            <a:off x="6106510" y="3171901"/>
            <a:ext cx="0" cy="3989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B835E63D-439D-A24C-AF82-589EB575DDCD}"/>
              </a:ext>
            </a:extLst>
          </p:cNvPr>
          <p:cNvSpPr txBox="1"/>
          <p:nvPr/>
        </p:nvSpPr>
        <p:spPr>
          <a:xfrm>
            <a:off x="8144614" y="4569904"/>
            <a:ext cx="817671" cy="3768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4" name="TextBox 23">
            <a:extLst>
              <a:ext uri="{FF2B5EF4-FFF2-40B4-BE49-F238E27FC236}">
                <a16:creationId xmlns:a16="http://schemas.microsoft.com/office/drawing/2014/main" id="{F26325C5-9A5A-2D40-B6CB-D1D3C73AC631}"/>
              </a:ext>
            </a:extLst>
          </p:cNvPr>
          <p:cNvSpPr txBox="1"/>
          <p:nvPr/>
        </p:nvSpPr>
        <p:spPr>
          <a:xfrm>
            <a:off x="2988468" y="4631458"/>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6" name="TextBox 25">
            <a:extLst>
              <a:ext uri="{FF2B5EF4-FFF2-40B4-BE49-F238E27FC236}">
                <a16:creationId xmlns:a16="http://schemas.microsoft.com/office/drawing/2014/main" id="{86F70535-85B8-054A-B683-D52DE3C17689}"/>
              </a:ext>
            </a:extLst>
          </p:cNvPr>
          <p:cNvSpPr txBox="1"/>
          <p:nvPr/>
        </p:nvSpPr>
        <p:spPr>
          <a:xfrm>
            <a:off x="4229758" y="4784324"/>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7" name="TextBox 26">
            <a:extLst>
              <a:ext uri="{FF2B5EF4-FFF2-40B4-BE49-F238E27FC236}">
                <a16:creationId xmlns:a16="http://schemas.microsoft.com/office/drawing/2014/main" id="{474CE815-2937-4746-B076-EDF58DF69251}"/>
              </a:ext>
            </a:extLst>
          </p:cNvPr>
          <p:cNvSpPr txBox="1"/>
          <p:nvPr/>
        </p:nvSpPr>
        <p:spPr>
          <a:xfrm>
            <a:off x="5420135" y="4894640"/>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9" name="TextBox 28">
            <a:extLst>
              <a:ext uri="{FF2B5EF4-FFF2-40B4-BE49-F238E27FC236}">
                <a16:creationId xmlns:a16="http://schemas.microsoft.com/office/drawing/2014/main" id="{B67BF50E-3FA0-DD4D-82DB-9AA3CF19327C}"/>
              </a:ext>
            </a:extLst>
          </p:cNvPr>
          <p:cNvSpPr txBox="1"/>
          <p:nvPr/>
        </p:nvSpPr>
        <p:spPr>
          <a:xfrm>
            <a:off x="6444649" y="4784324"/>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30" name="Rectangle 29">
            <a:extLst>
              <a:ext uri="{FF2B5EF4-FFF2-40B4-BE49-F238E27FC236}">
                <a16:creationId xmlns:a16="http://schemas.microsoft.com/office/drawing/2014/main" id="{A6C31A4B-9AED-294F-9F86-A9AFE2F60FD1}"/>
              </a:ext>
            </a:extLst>
          </p:cNvPr>
          <p:cNvSpPr/>
          <p:nvPr/>
        </p:nvSpPr>
        <p:spPr>
          <a:xfrm>
            <a:off x="5576550" y="1418345"/>
            <a:ext cx="1041625" cy="601129"/>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highlight>
                  <a:srgbClr val="FFFF00"/>
                </a:highlight>
                <a:uLnTx/>
                <a:uFillTx/>
                <a:latin typeface="Calibri" panose="020F0502020204030204"/>
                <a:ea typeface="+mn-ea"/>
                <a:cs typeface="+mn-cs"/>
              </a:rPr>
              <a:t>Main.js</a:t>
            </a:r>
            <a:endParaRPr kumimoji="0" lang="en-US" sz="1800" b="0" i="0" u="none" strike="noStrike" kern="1200" cap="none" spc="0" normalizeH="0" baseline="0" noProof="0" dirty="0">
              <a:ln>
                <a:noFill/>
              </a:ln>
              <a:solidFill>
                <a:prstClr val="white"/>
              </a:solidFill>
              <a:effectLst/>
              <a:highlight>
                <a:srgbClr val="FFFF00"/>
              </a:highlight>
              <a:uLnTx/>
              <a:uFillTx/>
              <a:latin typeface="Calibri" panose="020F0502020204030204"/>
              <a:ea typeface="+mn-ea"/>
              <a:cs typeface="+mn-cs"/>
            </a:endParaRPr>
          </a:p>
        </p:txBody>
      </p:sp>
      <p:cxnSp>
        <p:nvCxnSpPr>
          <p:cNvPr id="31" name="Straight Arrow Connector 30">
            <a:extLst>
              <a:ext uri="{FF2B5EF4-FFF2-40B4-BE49-F238E27FC236}">
                <a16:creationId xmlns:a16="http://schemas.microsoft.com/office/drawing/2014/main" id="{9320C000-9089-1941-AF96-E171EE2444B9}"/>
              </a:ext>
            </a:extLst>
          </p:cNvPr>
          <p:cNvCxnSpPr>
            <a:cxnSpLocks/>
            <a:endCxn id="28" idx="0"/>
          </p:cNvCxnSpPr>
          <p:nvPr/>
        </p:nvCxnSpPr>
        <p:spPr>
          <a:xfrm>
            <a:off x="6037114" y="2019474"/>
            <a:ext cx="37866" cy="2380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1BC3F079-C886-E449-B190-7FB5AE616586}"/>
              </a:ext>
            </a:extLst>
          </p:cNvPr>
          <p:cNvSpPr txBox="1"/>
          <p:nvPr/>
        </p:nvSpPr>
        <p:spPr>
          <a:xfrm>
            <a:off x="7336164" y="3751480"/>
            <a:ext cx="3068129" cy="369332"/>
          </a:xfrm>
          <a:prstGeom prst="rect">
            <a:avLst/>
          </a:prstGeom>
          <a:noFill/>
        </p:spPr>
        <p:txBody>
          <a:bodyPr wrap="square" rtlCol="0">
            <a:spAutoFit/>
          </a:bodyPr>
          <a:lstStyle/>
          <a:p>
            <a:r>
              <a:rPr lang="en-US" b="1" i="1" dirty="0">
                <a:sym typeface="Wingdings" pitchFamily="2" charset="2"/>
              </a:rPr>
              <a:t> </a:t>
            </a:r>
            <a:r>
              <a:rPr lang="en-US" b="1" i="1" dirty="0"/>
              <a:t>Container Component</a:t>
            </a:r>
            <a:endParaRPr lang="en-US" dirty="0"/>
          </a:p>
        </p:txBody>
      </p:sp>
      <p:sp>
        <p:nvSpPr>
          <p:cNvPr id="33" name="TextBox 32">
            <a:extLst>
              <a:ext uri="{FF2B5EF4-FFF2-40B4-BE49-F238E27FC236}">
                <a16:creationId xmlns:a16="http://schemas.microsoft.com/office/drawing/2014/main" id="{CD6C1554-C3B3-4A46-9EF3-22A47ED4E629}"/>
              </a:ext>
            </a:extLst>
          </p:cNvPr>
          <p:cNvSpPr txBox="1"/>
          <p:nvPr/>
        </p:nvSpPr>
        <p:spPr>
          <a:xfrm>
            <a:off x="4268035" y="6429143"/>
            <a:ext cx="3683979" cy="369332"/>
          </a:xfrm>
          <a:prstGeom prst="rect">
            <a:avLst/>
          </a:prstGeom>
          <a:noFill/>
        </p:spPr>
        <p:txBody>
          <a:bodyPr wrap="square" rtlCol="0">
            <a:spAutoFit/>
          </a:bodyPr>
          <a:lstStyle/>
          <a:p>
            <a:pPr marL="285750" indent="-285750">
              <a:buFont typeface="Wingdings" pitchFamily="2" charset="2"/>
              <a:buChar char="à"/>
            </a:pPr>
            <a:r>
              <a:rPr lang="en-US" b="1" dirty="0"/>
              <a:t>Presentational </a:t>
            </a:r>
            <a:r>
              <a:rPr lang="en-US" b="1" i="1" dirty="0"/>
              <a:t>Components</a:t>
            </a:r>
            <a:endParaRPr lang="en-US" dirty="0"/>
          </a:p>
        </p:txBody>
      </p:sp>
    </p:spTree>
    <p:extLst>
      <p:ext uri="{BB962C8B-B14F-4D97-AF65-F5344CB8AC3E}">
        <p14:creationId xmlns:p14="http://schemas.microsoft.com/office/powerpoint/2010/main" val="36233966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02C273-A981-C44E-BC86-E648C6CDD161}"/>
              </a:ext>
            </a:extLst>
          </p:cNvPr>
          <p:cNvSpPr>
            <a:spLocks noGrp="1"/>
          </p:cNvSpPr>
          <p:nvPr>
            <p:ph type="title"/>
          </p:nvPr>
        </p:nvSpPr>
        <p:spPr/>
        <p:txBody>
          <a:bodyPr/>
          <a:lstStyle/>
          <a:p>
            <a:pPr algn="ctr"/>
            <a:r>
              <a:rPr lang="en-US" b="1" dirty="0"/>
              <a:t>Entry Point</a:t>
            </a:r>
            <a:endParaRPr lang="en-US" dirty="0">
              <a:solidFill>
                <a:srgbClr val="C00000"/>
              </a:solidFill>
            </a:endParaRPr>
          </a:p>
        </p:txBody>
      </p:sp>
      <p:pic>
        <p:nvPicPr>
          <p:cNvPr id="7" name="Picture 6">
            <a:extLst>
              <a:ext uri="{FF2B5EF4-FFF2-40B4-BE49-F238E27FC236}">
                <a16:creationId xmlns:a16="http://schemas.microsoft.com/office/drawing/2014/main" id="{0B13E3D0-E12E-8047-97AE-73ABE10B686A}"/>
              </a:ext>
            </a:extLst>
          </p:cNvPr>
          <p:cNvPicPr>
            <a:picLocks noChangeAspect="1"/>
          </p:cNvPicPr>
          <p:nvPr/>
        </p:nvPicPr>
        <p:blipFill>
          <a:blip r:embed="rId2"/>
          <a:stretch>
            <a:fillRect/>
          </a:stretch>
        </p:blipFill>
        <p:spPr>
          <a:xfrm>
            <a:off x="632373" y="1793813"/>
            <a:ext cx="4368800" cy="2590800"/>
          </a:xfrm>
          <a:prstGeom prst="rect">
            <a:avLst/>
          </a:prstGeom>
        </p:spPr>
      </p:pic>
      <p:pic>
        <p:nvPicPr>
          <p:cNvPr id="11" name="Content Placeholder 10">
            <a:extLst>
              <a:ext uri="{FF2B5EF4-FFF2-40B4-BE49-F238E27FC236}">
                <a16:creationId xmlns:a16="http://schemas.microsoft.com/office/drawing/2014/main" id="{7FCF65A3-6746-704E-877A-8681A6124AC7}"/>
              </a:ext>
            </a:extLst>
          </p:cNvPr>
          <p:cNvPicPr>
            <a:picLocks noGrp="1" noChangeAspect="1"/>
          </p:cNvPicPr>
          <p:nvPr>
            <p:ph idx="1"/>
          </p:nvPr>
        </p:nvPicPr>
        <p:blipFill>
          <a:blip r:embed="rId3"/>
          <a:stretch>
            <a:fillRect/>
          </a:stretch>
        </p:blipFill>
        <p:spPr>
          <a:xfrm>
            <a:off x="6106885" y="1793813"/>
            <a:ext cx="5644795" cy="5064187"/>
          </a:xfrm>
        </p:spPr>
      </p:pic>
      <p:sp>
        <p:nvSpPr>
          <p:cNvPr id="12" name="Striped Right Arrow 11">
            <a:extLst>
              <a:ext uri="{FF2B5EF4-FFF2-40B4-BE49-F238E27FC236}">
                <a16:creationId xmlns:a16="http://schemas.microsoft.com/office/drawing/2014/main" id="{53AC261E-5316-DE4C-A5F6-C4127E16E907}"/>
              </a:ext>
            </a:extLst>
          </p:cNvPr>
          <p:cNvSpPr/>
          <p:nvPr/>
        </p:nvSpPr>
        <p:spPr>
          <a:xfrm>
            <a:off x="5001173" y="2846897"/>
            <a:ext cx="826750" cy="484632"/>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201CD517-89B9-4C48-B849-EC3A70CE40C6}"/>
              </a:ext>
            </a:extLst>
          </p:cNvPr>
          <p:cNvSpPr txBox="1"/>
          <p:nvPr/>
        </p:nvSpPr>
        <p:spPr>
          <a:xfrm>
            <a:off x="2237108" y="1386894"/>
            <a:ext cx="1159329" cy="400110"/>
          </a:xfrm>
          <a:prstGeom prst="rect">
            <a:avLst/>
          </a:prstGeom>
          <a:noFill/>
        </p:spPr>
        <p:txBody>
          <a:bodyPr wrap="square" rtlCol="0">
            <a:spAutoFit/>
          </a:bodyPr>
          <a:lstStyle/>
          <a:p>
            <a:r>
              <a:rPr lang="en-US" sz="2000" b="1" dirty="0" err="1">
                <a:solidFill>
                  <a:srgbClr val="FF0000"/>
                </a:solidFill>
              </a:rPr>
              <a:t>main.js</a:t>
            </a:r>
            <a:endParaRPr lang="en-US" sz="2000" dirty="0"/>
          </a:p>
        </p:txBody>
      </p:sp>
      <p:sp>
        <p:nvSpPr>
          <p:cNvPr id="4" name="TextBox 3">
            <a:extLst>
              <a:ext uri="{FF2B5EF4-FFF2-40B4-BE49-F238E27FC236}">
                <a16:creationId xmlns:a16="http://schemas.microsoft.com/office/drawing/2014/main" id="{DF0C3DEF-C925-C949-99A7-CC9615F559BC}"/>
              </a:ext>
            </a:extLst>
          </p:cNvPr>
          <p:cNvSpPr txBox="1"/>
          <p:nvPr/>
        </p:nvSpPr>
        <p:spPr>
          <a:xfrm>
            <a:off x="8490857" y="1355271"/>
            <a:ext cx="1681843" cy="400110"/>
          </a:xfrm>
          <a:prstGeom prst="rect">
            <a:avLst/>
          </a:prstGeom>
          <a:noFill/>
        </p:spPr>
        <p:txBody>
          <a:bodyPr wrap="square" rtlCol="0">
            <a:spAutoFit/>
          </a:bodyPr>
          <a:lstStyle/>
          <a:p>
            <a:r>
              <a:rPr lang="en-US" sz="2000" b="1" dirty="0" err="1">
                <a:solidFill>
                  <a:srgbClr val="C00000"/>
                </a:solidFill>
              </a:rPr>
              <a:t>App.vue</a:t>
            </a:r>
            <a:endParaRPr lang="en-US" sz="2000" dirty="0"/>
          </a:p>
        </p:txBody>
      </p:sp>
    </p:spTree>
    <p:extLst>
      <p:ext uri="{BB962C8B-B14F-4D97-AF65-F5344CB8AC3E}">
        <p14:creationId xmlns:p14="http://schemas.microsoft.com/office/powerpoint/2010/main" val="33350851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A5EB8-6C29-9F47-ACF4-C6F41811C45C}"/>
              </a:ext>
            </a:extLst>
          </p:cNvPr>
          <p:cNvSpPr>
            <a:spLocks noGrp="1"/>
          </p:cNvSpPr>
          <p:nvPr>
            <p:ph type="title"/>
          </p:nvPr>
        </p:nvSpPr>
        <p:spPr>
          <a:xfrm>
            <a:off x="817179" y="447136"/>
            <a:ext cx="10515600" cy="1325563"/>
          </a:xfrm>
        </p:spPr>
        <p:txBody>
          <a:bodyPr/>
          <a:lstStyle/>
          <a:p>
            <a:pPr algn="ctr"/>
            <a:r>
              <a:rPr lang="en-US" b="1" dirty="0"/>
              <a:t>Components tree</a:t>
            </a:r>
          </a:p>
        </p:txBody>
      </p:sp>
      <p:sp>
        <p:nvSpPr>
          <p:cNvPr id="3" name="Content Placeholder 2">
            <a:extLst>
              <a:ext uri="{FF2B5EF4-FFF2-40B4-BE49-F238E27FC236}">
                <a16:creationId xmlns:a16="http://schemas.microsoft.com/office/drawing/2014/main" id="{F9DEC7A5-5696-B841-BDE8-C6E2E30D4537}"/>
              </a:ext>
            </a:extLst>
          </p:cNvPr>
          <p:cNvSpPr>
            <a:spLocks noGrp="1"/>
          </p:cNvSpPr>
          <p:nvPr>
            <p:ph idx="1"/>
          </p:nvPr>
        </p:nvSpPr>
        <p:spPr>
          <a:xfrm>
            <a:off x="848711" y="2177297"/>
            <a:ext cx="10515600" cy="4351338"/>
          </a:xfrm>
        </p:spPr>
        <p:txBody>
          <a:bodyPr/>
          <a:lstStyle/>
          <a:p>
            <a:endParaRPr lang="en-US" dirty="0"/>
          </a:p>
        </p:txBody>
      </p:sp>
      <p:sp>
        <p:nvSpPr>
          <p:cNvPr id="4" name="Rectangle 3">
            <a:extLst>
              <a:ext uri="{FF2B5EF4-FFF2-40B4-BE49-F238E27FC236}">
                <a16:creationId xmlns:a16="http://schemas.microsoft.com/office/drawing/2014/main" id="{22FF32ED-A767-5146-87C9-0C1FCAF163AC}"/>
              </a:ext>
            </a:extLst>
          </p:cNvPr>
          <p:cNvSpPr/>
          <p:nvPr/>
        </p:nvSpPr>
        <p:spPr>
          <a:xfrm>
            <a:off x="5081752" y="3544594"/>
            <a:ext cx="2049517" cy="9144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highlight>
                  <a:srgbClr val="FFFF00"/>
                </a:highlight>
                <a:uLnTx/>
                <a:uFillTx/>
                <a:latin typeface="Calibri" panose="020F0502020204030204"/>
                <a:ea typeface="+mn-ea"/>
                <a:cs typeface="+mn-cs"/>
              </a:rPr>
              <a:t>TeslaBattery</a:t>
            </a:r>
            <a:endParaRPr kumimoji="0" lang="en-US" sz="1800" b="0" i="0" u="none" strike="noStrike" kern="1200" cap="none" spc="0" normalizeH="0" baseline="0" noProof="0" dirty="0">
              <a:ln>
                <a:noFill/>
              </a:ln>
              <a:solidFill>
                <a:prstClr val="white"/>
              </a:solidFill>
              <a:effectLst/>
              <a:highlight>
                <a:srgbClr val="FFFF00"/>
              </a:highligh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2F14F6D9-504B-954C-BB33-CB82E0F3EE23}"/>
              </a:ext>
            </a:extLst>
          </p:cNvPr>
          <p:cNvSpPr/>
          <p:nvPr/>
        </p:nvSpPr>
        <p:spPr>
          <a:xfrm>
            <a:off x="1690852" y="5395893"/>
            <a:ext cx="1313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TeslaCar</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1A9C91A4-18B5-2F41-AF22-D7DFB05B7DE9}"/>
              </a:ext>
            </a:extLst>
          </p:cNvPr>
          <p:cNvSpPr/>
          <p:nvPr/>
        </p:nvSpPr>
        <p:spPr>
          <a:xfrm>
            <a:off x="3746609" y="5407471"/>
            <a:ext cx="1313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TeslaStats</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C867539D-B6B4-0A4C-B6C4-612D7AAC5127}"/>
              </a:ext>
            </a:extLst>
          </p:cNvPr>
          <p:cNvSpPr/>
          <p:nvPr/>
        </p:nvSpPr>
        <p:spPr>
          <a:xfrm>
            <a:off x="5734539" y="5407471"/>
            <a:ext cx="1470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TeslaCounter</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299E806D-2D11-EC46-8B3A-13D3E8FC8837}"/>
              </a:ext>
            </a:extLst>
          </p:cNvPr>
          <p:cNvSpPr/>
          <p:nvPr/>
        </p:nvSpPr>
        <p:spPr>
          <a:xfrm>
            <a:off x="7836776" y="5407471"/>
            <a:ext cx="1433349"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TeslaClimate</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F6BD04E-AAD8-4947-BCF5-68075F9BFB40}"/>
              </a:ext>
            </a:extLst>
          </p:cNvPr>
          <p:cNvSpPr/>
          <p:nvPr/>
        </p:nvSpPr>
        <p:spPr>
          <a:xfrm>
            <a:off x="9901569" y="5395893"/>
            <a:ext cx="1433349"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TeslaWheels</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cxnSp>
        <p:nvCxnSpPr>
          <p:cNvPr id="14" name="Straight Arrow Connector 13">
            <a:extLst>
              <a:ext uri="{FF2B5EF4-FFF2-40B4-BE49-F238E27FC236}">
                <a16:creationId xmlns:a16="http://schemas.microsoft.com/office/drawing/2014/main" id="{C27F897F-CC2C-A54A-9465-CBD1976B32F4}"/>
              </a:ext>
            </a:extLst>
          </p:cNvPr>
          <p:cNvCxnSpPr>
            <a:cxnSpLocks/>
          </p:cNvCxnSpPr>
          <p:nvPr/>
        </p:nvCxnSpPr>
        <p:spPr>
          <a:xfrm flipH="1">
            <a:off x="2238704" y="4482150"/>
            <a:ext cx="3605048"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188A04C-13D7-2444-A927-66B0363E599E}"/>
              </a:ext>
            </a:extLst>
          </p:cNvPr>
          <p:cNvCxnSpPr>
            <a:cxnSpLocks/>
          </p:cNvCxnSpPr>
          <p:nvPr/>
        </p:nvCxnSpPr>
        <p:spPr>
          <a:xfrm>
            <a:off x="6048376" y="4482150"/>
            <a:ext cx="4588094"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3AFBA50-59B6-5846-AB73-DC4406CC8EAD}"/>
              </a:ext>
            </a:extLst>
          </p:cNvPr>
          <p:cNvCxnSpPr>
            <a:cxnSpLocks/>
          </p:cNvCxnSpPr>
          <p:nvPr/>
        </p:nvCxnSpPr>
        <p:spPr>
          <a:xfrm>
            <a:off x="6048376" y="4482150"/>
            <a:ext cx="2496535"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B998304-C08F-6647-A40A-CB5BB079487C}"/>
              </a:ext>
            </a:extLst>
          </p:cNvPr>
          <p:cNvCxnSpPr>
            <a:cxnSpLocks/>
          </p:cNvCxnSpPr>
          <p:nvPr/>
        </p:nvCxnSpPr>
        <p:spPr>
          <a:xfrm>
            <a:off x="5972668" y="4482150"/>
            <a:ext cx="375581"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110FEFAE-3766-684D-B456-DB7CD1E9B2B2}"/>
              </a:ext>
            </a:extLst>
          </p:cNvPr>
          <p:cNvCxnSpPr>
            <a:cxnSpLocks/>
          </p:cNvCxnSpPr>
          <p:nvPr/>
        </p:nvCxnSpPr>
        <p:spPr>
          <a:xfrm flipH="1">
            <a:off x="4376902" y="4486132"/>
            <a:ext cx="1542558" cy="9213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63470E50-1711-F64A-B79E-187A8C5740F1}"/>
              </a:ext>
            </a:extLst>
          </p:cNvPr>
          <p:cNvSpPr/>
          <p:nvPr/>
        </p:nvSpPr>
        <p:spPr>
          <a:xfrm>
            <a:off x="5050221" y="2257501"/>
            <a:ext cx="2049517" cy="9144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App.vue</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34" name="Straight Arrow Connector 33">
            <a:extLst>
              <a:ext uri="{FF2B5EF4-FFF2-40B4-BE49-F238E27FC236}">
                <a16:creationId xmlns:a16="http://schemas.microsoft.com/office/drawing/2014/main" id="{38237798-9C43-D643-A749-7A0B6BAC4257}"/>
              </a:ext>
            </a:extLst>
          </p:cNvPr>
          <p:cNvCxnSpPr>
            <a:cxnSpLocks/>
          </p:cNvCxnSpPr>
          <p:nvPr/>
        </p:nvCxnSpPr>
        <p:spPr>
          <a:xfrm>
            <a:off x="6106510" y="3171901"/>
            <a:ext cx="0" cy="3989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B835E63D-439D-A24C-AF82-589EB575DDCD}"/>
              </a:ext>
            </a:extLst>
          </p:cNvPr>
          <p:cNvSpPr txBox="1"/>
          <p:nvPr/>
        </p:nvSpPr>
        <p:spPr>
          <a:xfrm>
            <a:off x="8144614" y="4569904"/>
            <a:ext cx="817671" cy="3768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4" name="TextBox 23">
            <a:extLst>
              <a:ext uri="{FF2B5EF4-FFF2-40B4-BE49-F238E27FC236}">
                <a16:creationId xmlns:a16="http://schemas.microsoft.com/office/drawing/2014/main" id="{F26325C5-9A5A-2D40-B6CB-D1D3C73AC631}"/>
              </a:ext>
            </a:extLst>
          </p:cNvPr>
          <p:cNvSpPr txBox="1"/>
          <p:nvPr/>
        </p:nvSpPr>
        <p:spPr>
          <a:xfrm>
            <a:off x="2988468" y="4631458"/>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6" name="TextBox 25">
            <a:extLst>
              <a:ext uri="{FF2B5EF4-FFF2-40B4-BE49-F238E27FC236}">
                <a16:creationId xmlns:a16="http://schemas.microsoft.com/office/drawing/2014/main" id="{86F70535-85B8-054A-B683-D52DE3C17689}"/>
              </a:ext>
            </a:extLst>
          </p:cNvPr>
          <p:cNvSpPr txBox="1"/>
          <p:nvPr/>
        </p:nvSpPr>
        <p:spPr>
          <a:xfrm>
            <a:off x="4229758" y="4784324"/>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7" name="TextBox 26">
            <a:extLst>
              <a:ext uri="{FF2B5EF4-FFF2-40B4-BE49-F238E27FC236}">
                <a16:creationId xmlns:a16="http://schemas.microsoft.com/office/drawing/2014/main" id="{474CE815-2937-4746-B076-EDF58DF69251}"/>
              </a:ext>
            </a:extLst>
          </p:cNvPr>
          <p:cNvSpPr txBox="1"/>
          <p:nvPr/>
        </p:nvSpPr>
        <p:spPr>
          <a:xfrm>
            <a:off x="5420135" y="4894640"/>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9" name="TextBox 28">
            <a:extLst>
              <a:ext uri="{FF2B5EF4-FFF2-40B4-BE49-F238E27FC236}">
                <a16:creationId xmlns:a16="http://schemas.microsoft.com/office/drawing/2014/main" id="{B67BF50E-3FA0-DD4D-82DB-9AA3CF19327C}"/>
              </a:ext>
            </a:extLst>
          </p:cNvPr>
          <p:cNvSpPr txBox="1"/>
          <p:nvPr/>
        </p:nvSpPr>
        <p:spPr>
          <a:xfrm>
            <a:off x="6444649" y="4784324"/>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30" name="Rectangle 29">
            <a:extLst>
              <a:ext uri="{FF2B5EF4-FFF2-40B4-BE49-F238E27FC236}">
                <a16:creationId xmlns:a16="http://schemas.microsoft.com/office/drawing/2014/main" id="{A6C31A4B-9AED-294F-9F86-A9AFE2F60FD1}"/>
              </a:ext>
            </a:extLst>
          </p:cNvPr>
          <p:cNvSpPr/>
          <p:nvPr/>
        </p:nvSpPr>
        <p:spPr>
          <a:xfrm>
            <a:off x="5576550" y="1418345"/>
            <a:ext cx="1041625" cy="601129"/>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Main.js</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31" name="Straight Arrow Connector 30">
            <a:extLst>
              <a:ext uri="{FF2B5EF4-FFF2-40B4-BE49-F238E27FC236}">
                <a16:creationId xmlns:a16="http://schemas.microsoft.com/office/drawing/2014/main" id="{9320C000-9089-1941-AF96-E171EE2444B9}"/>
              </a:ext>
            </a:extLst>
          </p:cNvPr>
          <p:cNvCxnSpPr>
            <a:cxnSpLocks/>
            <a:endCxn id="28" idx="0"/>
          </p:cNvCxnSpPr>
          <p:nvPr/>
        </p:nvCxnSpPr>
        <p:spPr>
          <a:xfrm>
            <a:off x="6037114" y="2019474"/>
            <a:ext cx="37866" cy="2380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73058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0AD46-42A7-B445-9264-D56E2CDA4BD8}"/>
              </a:ext>
            </a:extLst>
          </p:cNvPr>
          <p:cNvSpPr>
            <a:spLocks noGrp="1"/>
          </p:cNvSpPr>
          <p:nvPr>
            <p:ph type="title"/>
          </p:nvPr>
        </p:nvSpPr>
        <p:spPr/>
        <p:txBody>
          <a:bodyPr/>
          <a:lstStyle/>
          <a:p>
            <a:pPr algn="ctr"/>
            <a:r>
              <a:rPr lang="en-US" b="1" dirty="0"/>
              <a:t>Tesla Battery Component </a:t>
            </a:r>
            <a:br>
              <a:rPr lang="en-US" b="1" dirty="0"/>
            </a:br>
            <a:r>
              <a:rPr lang="en-US" b="1" dirty="0"/>
              <a:t>(</a:t>
            </a:r>
            <a:r>
              <a:rPr lang="en-US" b="1" dirty="0">
                <a:solidFill>
                  <a:schemeClr val="accent2"/>
                </a:solidFill>
              </a:rPr>
              <a:t>Container component</a:t>
            </a:r>
            <a:r>
              <a:rPr lang="en-US" b="1" dirty="0"/>
              <a:t>)</a:t>
            </a:r>
          </a:p>
        </p:txBody>
      </p:sp>
      <p:pic>
        <p:nvPicPr>
          <p:cNvPr id="5" name="Content Placeholder 4">
            <a:extLst>
              <a:ext uri="{FF2B5EF4-FFF2-40B4-BE49-F238E27FC236}">
                <a16:creationId xmlns:a16="http://schemas.microsoft.com/office/drawing/2014/main" id="{90863064-F897-BD4C-B72B-53E3CC4E0A45}"/>
              </a:ext>
            </a:extLst>
          </p:cNvPr>
          <p:cNvPicPr>
            <a:picLocks noGrp="1" noChangeAspect="1"/>
          </p:cNvPicPr>
          <p:nvPr>
            <p:ph idx="1"/>
          </p:nvPr>
        </p:nvPicPr>
        <p:blipFill>
          <a:blip r:embed="rId2"/>
          <a:stretch>
            <a:fillRect/>
          </a:stretch>
        </p:blipFill>
        <p:spPr>
          <a:xfrm>
            <a:off x="3920358" y="1816935"/>
            <a:ext cx="5059735" cy="5041065"/>
          </a:xfrm>
        </p:spPr>
      </p:pic>
    </p:spTree>
    <p:extLst>
      <p:ext uri="{BB962C8B-B14F-4D97-AF65-F5344CB8AC3E}">
        <p14:creationId xmlns:p14="http://schemas.microsoft.com/office/powerpoint/2010/main" val="353270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8C8F33-BC12-7F49-91AD-4F159F099122}"/>
              </a:ext>
            </a:extLst>
          </p:cNvPr>
          <p:cNvSpPr>
            <a:spLocks noGrp="1"/>
          </p:cNvSpPr>
          <p:nvPr>
            <p:ph type="title"/>
          </p:nvPr>
        </p:nvSpPr>
        <p:spPr/>
        <p:txBody>
          <a:bodyPr/>
          <a:lstStyle/>
          <a:p>
            <a:r>
              <a:rPr lang="en-US" b="1" dirty="0">
                <a:effectLst/>
              </a:rPr>
              <a:t>Container Component (stateful component)</a:t>
            </a:r>
            <a:br>
              <a:rPr lang="en-US" b="1" dirty="0"/>
            </a:br>
            <a:endParaRPr lang="en-US" dirty="0"/>
          </a:p>
        </p:txBody>
      </p:sp>
      <p:sp>
        <p:nvSpPr>
          <p:cNvPr id="3" name="Content Placeholder 2">
            <a:extLst>
              <a:ext uri="{FF2B5EF4-FFF2-40B4-BE49-F238E27FC236}">
                <a16:creationId xmlns:a16="http://schemas.microsoft.com/office/drawing/2014/main" id="{924377CA-2585-8E4E-AEA2-CF17FC1DB49D}"/>
              </a:ext>
            </a:extLst>
          </p:cNvPr>
          <p:cNvSpPr>
            <a:spLocks noGrp="1"/>
          </p:cNvSpPr>
          <p:nvPr>
            <p:ph idx="1"/>
          </p:nvPr>
        </p:nvSpPr>
        <p:spPr/>
        <p:txBody>
          <a:bodyPr/>
          <a:lstStyle/>
          <a:p>
            <a:r>
              <a:rPr lang="en-US" dirty="0"/>
              <a:t>Are concerned with how things work.</a:t>
            </a:r>
          </a:p>
          <a:p>
            <a:endParaRPr lang="en-US" dirty="0"/>
          </a:p>
          <a:p>
            <a:r>
              <a:rPr lang="en-US" dirty="0"/>
              <a:t>Provide data and actions to presentational or other container components.</a:t>
            </a:r>
          </a:p>
          <a:p>
            <a:endParaRPr lang="en-US" dirty="0"/>
          </a:p>
          <a:p>
            <a:r>
              <a:rPr lang="en-US" dirty="0"/>
              <a:t>Are often stateful, as they tend to serve as data sources.</a:t>
            </a:r>
          </a:p>
        </p:txBody>
      </p:sp>
    </p:spTree>
    <p:extLst>
      <p:ext uri="{BB962C8B-B14F-4D97-AF65-F5344CB8AC3E}">
        <p14:creationId xmlns:p14="http://schemas.microsoft.com/office/powerpoint/2010/main" val="22219723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C9D391-756F-824B-8A0A-3BF709A22B06}"/>
              </a:ext>
            </a:extLst>
          </p:cNvPr>
          <p:cNvSpPr>
            <a:spLocks noGrp="1"/>
          </p:cNvSpPr>
          <p:nvPr>
            <p:ph type="title"/>
          </p:nvPr>
        </p:nvSpPr>
        <p:spPr/>
        <p:txBody>
          <a:bodyPr>
            <a:normAutofit fontScale="90000"/>
          </a:bodyPr>
          <a:lstStyle/>
          <a:p>
            <a:r>
              <a:rPr lang="en-US" b="1" dirty="0">
                <a:effectLst/>
              </a:rPr>
              <a:t>Presentational Component (stateless component)</a:t>
            </a:r>
            <a:br>
              <a:rPr lang="en-US" dirty="0"/>
            </a:br>
            <a:endParaRPr lang="en-US" dirty="0"/>
          </a:p>
        </p:txBody>
      </p:sp>
      <p:sp>
        <p:nvSpPr>
          <p:cNvPr id="3" name="Content Placeholder 2">
            <a:extLst>
              <a:ext uri="{FF2B5EF4-FFF2-40B4-BE49-F238E27FC236}">
                <a16:creationId xmlns:a16="http://schemas.microsoft.com/office/drawing/2014/main" id="{726BEB46-8E11-624A-900F-ABBECF28AD79}"/>
              </a:ext>
            </a:extLst>
          </p:cNvPr>
          <p:cNvSpPr>
            <a:spLocks noGrp="1"/>
          </p:cNvSpPr>
          <p:nvPr>
            <p:ph idx="1"/>
          </p:nvPr>
        </p:nvSpPr>
        <p:spPr/>
        <p:txBody>
          <a:bodyPr/>
          <a:lstStyle/>
          <a:p>
            <a:r>
              <a:rPr lang="en-US" dirty="0"/>
              <a:t>Are concerned with how things </a:t>
            </a:r>
            <a:r>
              <a:rPr lang="en-US" b="1" dirty="0"/>
              <a:t>look</a:t>
            </a:r>
            <a:r>
              <a:rPr lang="en-US" dirty="0"/>
              <a:t>.</a:t>
            </a:r>
          </a:p>
          <a:p>
            <a:endParaRPr lang="en-US" dirty="0"/>
          </a:p>
          <a:p>
            <a:r>
              <a:rPr lang="en-US" dirty="0"/>
              <a:t>Usually have some DOM markup and styles of their own.</a:t>
            </a:r>
            <a:br>
              <a:rPr lang="en-US" dirty="0"/>
            </a:br>
            <a:endParaRPr lang="en-US" dirty="0"/>
          </a:p>
          <a:p>
            <a:r>
              <a:rPr lang="en-US" b="1" dirty="0"/>
              <a:t>Receive data and callbacks </a:t>
            </a:r>
            <a:r>
              <a:rPr lang="en-US" dirty="0"/>
              <a:t>exclusively via </a:t>
            </a:r>
            <a:r>
              <a:rPr lang="en-US" b="1" dirty="0"/>
              <a:t>props</a:t>
            </a:r>
            <a:r>
              <a:rPr lang="en-US" dirty="0"/>
              <a:t>.</a:t>
            </a:r>
            <a:br>
              <a:rPr lang="en-US" dirty="0"/>
            </a:br>
            <a:endParaRPr lang="en-US" dirty="0"/>
          </a:p>
          <a:p>
            <a:r>
              <a:rPr lang="en-US" dirty="0"/>
              <a:t>Rarely have their own state (when they do, it’s UI state rather than data).</a:t>
            </a:r>
          </a:p>
        </p:txBody>
      </p:sp>
    </p:spTree>
    <p:extLst>
      <p:ext uri="{BB962C8B-B14F-4D97-AF65-F5344CB8AC3E}">
        <p14:creationId xmlns:p14="http://schemas.microsoft.com/office/powerpoint/2010/main" val="38957757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742666-9B4D-DF49-952F-8658B92B5784}"/>
              </a:ext>
            </a:extLst>
          </p:cNvPr>
          <p:cNvSpPr>
            <a:spLocks noGrp="1"/>
          </p:cNvSpPr>
          <p:nvPr>
            <p:ph type="title"/>
          </p:nvPr>
        </p:nvSpPr>
        <p:spPr/>
        <p:txBody>
          <a:bodyPr>
            <a:normAutofit fontScale="90000"/>
          </a:bodyPr>
          <a:lstStyle/>
          <a:p>
            <a:r>
              <a:rPr lang="en-US" dirty="0"/>
              <a:t>What are the benefits of using these patterns?</a:t>
            </a:r>
            <a:br>
              <a:rPr lang="en-US" dirty="0"/>
            </a:br>
            <a:endParaRPr lang="en-US" dirty="0"/>
          </a:p>
        </p:txBody>
      </p:sp>
      <p:sp>
        <p:nvSpPr>
          <p:cNvPr id="3" name="Content Placeholder 2">
            <a:extLst>
              <a:ext uri="{FF2B5EF4-FFF2-40B4-BE49-F238E27FC236}">
                <a16:creationId xmlns:a16="http://schemas.microsoft.com/office/drawing/2014/main" id="{8BD492C3-EB3E-B343-AA33-C9C775B92254}"/>
              </a:ext>
            </a:extLst>
          </p:cNvPr>
          <p:cNvSpPr>
            <a:spLocks noGrp="1"/>
          </p:cNvSpPr>
          <p:nvPr>
            <p:ph idx="1"/>
          </p:nvPr>
        </p:nvSpPr>
        <p:spPr/>
        <p:txBody>
          <a:bodyPr/>
          <a:lstStyle/>
          <a:p>
            <a:r>
              <a:rPr lang="en-US" dirty="0"/>
              <a:t>Better separation of concerns</a:t>
            </a:r>
          </a:p>
          <a:p>
            <a:endParaRPr lang="en-US" dirty="0"/>
          </a:p>
          <a:p>
            <a:r>
              <a:rPr lang="en-US" dirty="0"/>
              <a:t>Better reusability</a:t>
            </a:r>
          </a:p>
          <a:p>
            <a:endParaRPr lang="en-US" dirty="0"/>
          </a:p>
          <a:p>
            <a:r>
              <a:rPr lang="en-US" dirty="0"/>
              <a:t>Extract layout components to prevent duplication</a:t>
            </a:r>
          </a:p>
          <a:p>
            <a:endParaRPr lang="en-US" dirty="0"/>
          </a:p>
        </p:txBody>
      </p:sp>
    </p:spTree>
    <p:extLst>
      <p:ext uri="{BB962C8B-B14F-4D97-AF65-F5344CB8AC3E}">
        <p14:creationId xmlns:p14="http://schemas.microsoft.com/office/powerpoint/2010/main" val="24693478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62876F-CF29-4140-8641-F5CD499CF85F}"/>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8CF73D43-B047-FB4F-9708-71E3A8A86960}"/>
              </a:ext>
            </a:extLst>
          </p:cNvPr>
          <p:cNvPicPr>
            <a:picLocks noGrp="1" noChangeAspect="1"/>
          </p:cNvPicPr>
          <p:nvPr>
            <p:ph idx="1"/>
          </p:nvPr>
        </p:nvPicPr>
        <p:blipFill>
          <a:blip r:embed="rId2"/>
          <a:stretch>
            <a:fillRect/>
          </a:stretch>
        </p:blipFill>
        <p:spPr>
          <a:xfrm>
            <a:off x="3658647" y="187932"/>
            <a:ext cx="5509416" cy="6670068"/>
          </a:xfrm>
        </p:spPr>
      </p:pic>
    </p:spTree>
    <p:extLst>
      <p:ext uri="{BB962C8B-B14F-4D97-AF65-F5344CB8AC3E}">
        <p14:creationId xmlns:p14="http://schemas.microsoft.com/office/powerpoint/2010/main" val="2896616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2FD8FA-4C52-B042-A7D4-01C42E478DA9}"/>
              </a:ext>
            </a:extLst>
          </p:cNvPr>
          <p:cNvSpPr>
            <a:spLocks noGrp="1"/>
          </p:cNvSpPr>
          <p:nvPr>
            <p:ph type="title"/>
          </p:nvPr>
        </p:nvSpPr>
        <p:spPr/>
        <p:txBody>
          <a:bodyPr/>
          <a:lstStyle/>
          <a:p>
            <a:pPr algn="ctr"/>
            <a:r>
              <a:rPr lang="en-US" b="1" dirty="0">
                <a:solidFill>
                  <a:srgbClr val="C00000"/>
                </a:solidFill>
              </a:rPr>
              <a:t>Agenda workshop</a:t>
            </a:r>
          </a:p>
        </p:txBody>
      </p:sp>
      <p:sp>
        <p:nvSpPr>
          <p:cNvPr id="3" name="Content Placeholder 2">
            <a:extLst>
              <a:ext uri="{FF2B5EF4-FFF2-40B4-BE49-F238E27FC236}">
                <a16:creationId xmlns:a16="http://schemas.microsoft.com/office/drawing/2014/main" id="{67444044-0063-0743-8FEE-279D452D7224}"/>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16729813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A5EB8-6C29-9F47-ACF4-C6F41811C45C}"/>
              </a:ext>
            </a:extLst>
          </p:cNvPr>
          <p:cNvSpPr>
            <a:spLocks noGrp="1"/>
          </p:cNvSpPr>
          <p:nvPr>
            <p:ph type="title"/>
          </p:nvPr>
        </p:nvSpPr>
        <p:spPr>
          <a:xfrm>
            <a:off x="848711" y="344104"/>
            <a:ext cx="10515600" cy="1325563"/>
          </a:xfrm>
        </p:spPr>
        <p:txBody>
          <a:bodyPr/>
          <a:lstStyle/>
          <a:p>
            <a:pPr algn="ctr"/>
            <a:r>
              <a:rPr lang="en-US" b="1" dirty="0"/>
              <a:t>How to create a </a:t>
            </a:r>
            <a:r>
              <a:rPr lang="en-US" b="1" i="1" dirty="0" err="1"/>
              <a:t>tesla.header.component</a:t>
            </a:r>
            <a:r>
              <a:rPr lang="en-US" b="1" dirty="0"/>
              <a:t>?</a:t>
            </a:r>
          </a:p>
        </p:txBody>
      </p:sp>
      <p:sp>
        <p:nvSpPr>
          <p:cNvPr id="3" name="Content Placeholder 2">
            <a:extLst>
              <a:ext uri="{FF2B5EF4-FFF2-40B4-BE49-F238E27FC236}">
                <a16:creationId xmlns:a16="http://schemas.microsoft.com/office/drawing/2014/main" id="{F9DEC7A5-5696-B841-BDE8-C6E2E30D4537}"/>
              </a:ext>
            </a:extLst>
          </p:cNvPr>
          <p:cNvSpPr>
            <a:spLocks noGrp="1"/>
          </p:cNvSpPr>
          <p:nvPr>
            <p:ph idx="1"/>
          </p:nvPr>
        </p:nvSpPr>
        <p:spPr>
          <a:xfrm>
            <a:off x="848711" y="2177297"/>
            <a:ext cx="10515600" cy="4351338"/>
          </a:xfrm>
        </p:spPr>
        <p:txBody>
          <a:bodyPr/>
          <a:lstStyle/>
          <a:p>
            <a:endParaRPr lang="en-US" dirty="0"/>
          </a:p>
        </p:txBody>
      </p:sp>
      <p:sp>
        <p:nvSpPr>
          <p:cNvPr id="4" name="Rectangle 3">
            <a:extLst>
              <a:ext uri="{FF2B5EF4-FFF2-40B4-BE49-F238E27FC236}">
                <a16:creationId xmlns:a16="http://schemas.microsoft.com/office/drawing/2014/main" id="{22FF32ED-A767-5146-87C9-0C1FCAF163AC}"/>
              </a:ext>
            </a:extLst>
          </p:cNvPr>
          <p:cNvSpPr/>
          <p:nvPr/>
        </p:nvSpPr>
        <p:spPr>
          <a:xfrm>
            <a:off x="5081752" y="2956760"/>
            <a:ext cx="2049517" cy="9144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TeslaBattery</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2F14F6D9-504B-954C-BB33-CB82E0F3EE23}"/>
              </a:ext>
            </a:extLst>
          </p:cNvPr>
          <p:cNvSpPr/>
          <p:nvPr/>
        </p:nvSpPr>
        <p:spPr>
          <a:xfrm>
            <a:off x="1690852" y="4808059"/>
            <a:ext cx="1313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TeslaCar</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1A9C91A4-18B5-2F41-AF22-D7DFB05B7DE9}"/>
              </a:ext>
            </a:extLst>
          </p:cNvPr>
          <p:cNvSpPr/>
          <p:nvPr/>
        </p:nvSpPr>
        <p:spPr>
          <a:xfrm>
            <a:off x="3746609" y="4819637"/>
            <a:ext cx="1313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TeslaStats</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C867539D-B6B4-0A4C-B6C4-612D7AAC5127}"/>
              </a:ext>
            </a:extLst>
          </p:cNvPr>
          <p:cNvSpPr/>
          <p:nvPr/>
        </p:nvSpPr>
        <p:spPr>
          <a:xfrm>
            <a:off x="5734539" y="4819637"/>
            <a:ext cx="1470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TeslaCounter</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299E806D-2D11-EC46-8B3A-13D3E8FC8837}"/>
              </a:ext>
            </a:extLst>
          </p:cNvPr>
          <p:cNvSpPr/>
          <p:nvPr/>
        </p:nvSpPr>
        <p:spPr>
          <a:xfrm>
            <a:off x="7836776" y="4819637"/>
            <a:ext cx="1433349"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TeslaClimate</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F6BD04E-AAD8-4947-BCF5-68075F9BFB40}"/>
              </a:ext>
            </a:extLst>
          </p:cNvPr>
          <p:cNvSpPr/>
          <p:nvPr/>
        </p:nvSpPr>
        <p:spPr>
          <a:xfrm>
            <a:off x="9901569" y="4808059"/>
            <a:ext cx="1433349"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TeslaWheels</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cxnSp>
        <p:nvCxnSpPr>
          <p:cNvPr id="14" name="Straight Arrow Connector 13">
            <a:extLst>
              <a:ext uri="{FF2B5EF4-FFF2-40B4-BE49-F238E27FC236}">
                <a16:creationId xmlns:a16="http://schemas.microsoft.com/office/drawing/2014/main" id="{C27F897F-CC2C-A54A-9465-CBD1976B32F4}"/>
              </a:ext>
            </a:extLst>
          </p:cNvPr>
          <p:cNvCxnSpPr>
            <a:cxnSpLocks/>
          </p:cNvCxnSpPr>
          <p:nvPr/>
        </p:nvCxnSpPr>
        <p:spPr>
          <a:xfrm flipH="1">
            <a:off x="2238704" y="3894316"/>
            <a:ext cx="3605048"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188A04C-13D7-2444-A927-66B0363E599E}"/>
              </a:ext>
            </a:extLst>
          </p:cNvPr>
          <p:cNvCxnSpPr>
            <a:cxnSpLocks/>
          </p:cNvCxnSpPr>
          <p:nvPr/>
        </p:nvCxnSpPr>
        <p:spPr>
          <a:xfrm>
            <a:off x="6048376" y="3894316"/>
            <a:ext cx="4588094"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3AFBA50-59B6-5846-AB73-DC4406CC8EAD}"/>
              </a:ext>
            </a:extLst>
          </p:cNvPr>
          <p:cNvCxnSpPr>
            <a:cxnSpLocks/>
          </p:cNvCxnSpPr>
          <p:nvPr/>
        </p:nvCxnSpPr>
        <p:spPr>
          <a:xfrm>
            <a:off x="6048376" y="3894316"/>
            <a:ext cx="2496535"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B998304-C08F-6647-A40A-CB5BB079487C}"/>
              </a:ext>
            </a:extLst>
          </p:cNvPr>
          <p:cNvCxnSpPr>
            <a:cxnSpLocks/>
          </p:cNvCxnSpPr>
          <p:nvPr/>
        </p:nvCxnSpPr>
        <p:spPr>
          <a:xfrm>
            <a:off x="5972668" y="3894316"/>
            <a:ext cx="375581"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110FEFAE-3766-684D-B456-DB7CD1E9B2B2}"/>
              </a:ext>
            </a:extLst>
          </p:cNvPr>
          <p:cNvCxnSpPr>
            <a:cxnSpLocks/>
          </p:cNvCxnSpPr>
          <p:nvPr/>
        </p:nvCxnSpPr>
        <p:spPr>
          <a:xfrm flipH="1">
            <a:off x="4376902" y="3898298"/>
            <a:ext cx="1542558" cy="9213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63470E50-1711-F64A-B79E-187A8C5740F1}"/>
              </a:ext>
            </a:extLst>
          </p:cNvPr>
          <p:cNvSpPr/>
          <p:nvPr/>
        </p:nvSpPr>
        <p:spPr>
          <a:xfrm>
            <a:off x="5050221" y="1669667"/>
            <a:ext cx="2049517" cy="9144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App.vue</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34" name="Straight Arrow Connector 33">
            <a:extLst>
              <a:ext uri="{FF2B5EF4-FFF2-40B4-BE49-F238E27FC236}">
                <a16:creationId xmlns:a16="http://schemas.microsoft.com/office/drawing/2014/main" id="{38237798-9C43-D643-A749-7A0B6BAC4257}"/>
              </a:ext>
            </a:extLst>
          </p:cNvPr>
          <p:cNvCxnSpPr>
            <a:cxnSpLocks/>
          </p:cNvCxnSpPr>
          <p:nvPr/>
        </p:nvCxnSpPr>
        <p:spPr>
          <a:xfrm>
            <a:off x="6106510" y="2584067"/>
            <a:ext cx="0" cy="3989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F2DB9F63-7BCC-E148-A2AA-69EC9BF64762}"/>
              </a:ext>
            </a:extLst>
          </p:cNvPr>
          <p:cNvSpPr/>
          <p:nvPr/>
        </p:nvSpPr>
        <p:spPr>
          <a:xfrm>
            <a:off x="2721850" y="2974127"/>
            <a:ext cx="2049517" cy="914400"/>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highlight>
                  <a:srgbClr val="FFFF00"/>
                </a:highlight>
                <a:uLnTx/>
                <a:uFillTx/>
                <a:latin typeface="Calibri" panose="020F0502020204030204"/>
                <a:ea typeface="+mn-ea"/>
                <a:cs typeface="+mn-cs"/>
              </a:rPr>
              <a:t>TeslaHeader</a:t>
            </a:r>
            <a:endParaRPr kumimoji="0" lang="en-US" sz="1800" b="0" i="0" u="none" strike="noStrike" kern="1200" cap="none" spc="0" normalizeH="0" baseline="0" noProof="0" dirty="0">
              <a:ln>
                <a:noFill/>
              </a:ln>
              <a:solidFill>
                <a:prstClr val="white"/>
              </a:solidFill>
              <a:effectLst/>
              <a:highlight>
                <a:srgbClr val="FFFF00"/>
              </a:highlight>
              <a:uLnTx/>
              <a:uFillTx/>
              <a:latin typeface="Calibri" panose="020F0502020204030204"/>
              <a:ea typeface="+mn-ea"/>
              <a:cs typeface="+mn-cs"/>
            </a:endParaRPr>
          </a:p>
        </p:txBody>
      </p:sp>
      <p:cxnSp>
        <p:nvCxnSpPr>
          <p:cNvPr id="18" name="Straight Arrow Connector 17">
            <a:extLst>
              <a:ext uri="{FF2B5EF4-FFF2-40B4-BE49-F238E27FC236}">
                <a16:creationId xmlns:a16="http://schemas.microsoft.com/office/drawing/2014/main" id="{BA9EB9DB-6E35-0046-8253-09BC1649B766}"/>
              </a:ext>
            </a:extLst>
          </p:cNvPr>
          <p:cNvCxnSpPr>
            <a:cxnSpLocks/>
          </p:cNvCxnSpPr>
          <p:nvPr/>
        </p:nvCxnSpPr>
        <p:spPr>
          <a:xfrm flipH="1">
            <a:off x="3746608" y="2584067"/>
            <a:ext cx="2328371" cy="3726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B835E63D-439D-A24C-AF82-589EB575DDCD}"/>
              </a:ext>
            </a:extLst>
          </p:cNvPr>
          <p:cNvSpPr txBox="1"/>
          <p:nvPr/>
        </p:nvSpPr>
        <p:spPr>
          <a:xfrm>
            <a:off x="8144614" y="3982070"/>
            <a:ext cx="817671" cy="3768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3" name="TextBox 22">
            <a:extLst>
              <a:ext uri="{FF2B5EF4-FFF2-40B4-BE49-F238E27FC236}">
                <a16:creationId xmlns:a16="http://schemas.microsoft.com/office/drawing/2014/main" id="{CE49EB2A-8A5F-F94E-BFB9-B203A111149D}"/>
              </a:ext>
            </a:extLst>
          </p:cNvPr>
          <p:cNvSpPr txBox="1"/>
          <p:nvPr/>
        </p:nvSpPr>
        <p:spPr>
          <a:xfrm>
            <a:off x="3401042" y="2314227"/>
            <a:ext cx="1248841"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1" dirty="0">
                <a:solidFill>
                  <a:prstClr val="black"/>
                </a:solidFill>
                <a:latin typeface="Calibri" panose="020F0502020204030204"/>
              </a:rPr>
              <a:t>p</a:t>
            </a:r>
            <a:r>
              <a:rPr kumimoji="0" lang="en-US" sz="1800" b="1" i="1" u="none" strike="noStrike" kern="1200" cap="none" spc="0" normalizeH="0" baseline="0" noProof="0" dirty="0" err="1">
                <a:ln>
                  <a:noFill/>
                </a:ln>
                <a:solidFill>
                  <a:prstClr val="black"/>
                </a:solidFill>
                <a:effectLst/>
                <a:uLnTx/>
                <a:uFillTx/>
                <a:latin typeface="Calibri" panose="020F0502020204030204"/>
                <a:ea typeface="+mn-ea"/>
                <a:cs typeface="+mn-cs"/>
              </a:rPr>
              <a:t>rops</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1" i="0" u="none" strike="noStrike" kern="1200" cap="none" spc="0" normalizeH="0" baseline="0" noProof="0" dirty="0">
                <a:ln>
                  <a:noFill/>
                </a:ln>
                <a:solidFill>
                  <a:srgbClr val="FF0000"/>
                </a:solidFill>
                <a:effectLst/>
                <a:uLnTx/>
                <a:uFillTx/>
                <a:latin typeface="Calibri" panose="020F0502020204030204"/>
                <a:ea typeface="+mn-ea"/>
                <a:cs typeface="+mn-cs"/>
              </a:rPr>
              <a:t>“greeting”</a:t>
            </a:r>
          </a:p>
        </p:txBody>
      </p:sp>
      <p:sp>
        <p:nvSpPr>
          <p:cNvPr id="24" name="TextBox 23">
            <a:extLst>
              <a:ext uri="{FF2B5EF4-FFF2-40B4-BE49-F238E27FC236}">
                <a16:creationId xmlns:a16="http://schemas.microsoft.com/office/drawing/2014/main" id="{F26325C5-9A5A-2D40-B6CB-D1D3C73AC631}"/>
              </a:ext>
            </a:extLst>
          </p:cNvPr>
          <p:cNvSpPr txBox="1"/>
          <p:nvPr/>
        </p:nvSpPr>
        <p:spPr>
          <a:xfrm>
            <a:off x="2988468" y="4043624"/>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6" name="TextBox 25">
            <a:extLst>
              <a:ext uri="{FF2B5EF4-FFF2-40B4-BE49-F238E27FC236}">
                <a16:creationId xmlns:a16="http://schemas.microsoft.com/office/drawing/2014/main" id="{86F70535-85B8-054A-B683-D52DE3C17689}"/>
              </a:ext>
            </a:extLst>
          </p:cNvPr>
          <p:cNvSpPr txBox="1"/>
          <p:nvPr/>
        </p:nvSpPr>
        <p:spPr>
          <a:xfrm>
            <a:off x="4229758" y="4196490"/>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7" name="TextBox 26">
            <a:extLst>
              <a:ext uri="{FF2B5EF4-FFF2-40B4-BE49-F238E27FC236}">
                <a16:creationId xmlns:a16="http://schemas.microsoft.com/office/drawing/2014/main" id="{474CE815-2937-4746-B076-EDF58DF69251}"/>
              </a:ext>
            </a:extLst>
          </p:cNvPr>
          <p:cNvSpPr txBox="1"/>
          <p:nvPr/>
        </p:nvSpPr>
        <p:spPr>
          <a:xfrm>
            <a:off x="5420135" y="4306806"/>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9" name="TextBox 28">
            <a:extLst>
              <a:ext uri="{FF2B5EF4-FFF2-40B4-BE49-F238E27FC236}">
                <a16:creationId xmlns:a16="http://schemas.microsoft.com/office/drawing/2014/main" id="{B67BF50E-3FA0-DD4D-82DB-9AA3CF19327C}"/>
              </a:ext>
            </a:extLst>
          </p:cNvPr>
          <p:cNvSpPr txBox="1"/>
          <p:nvPr/>
        </p:nvSpPr>
        <p:spPr>
          <a:xfrm>
            <a:off x="6444649" y="4196490"/>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Tree>
    <p:extLst>
      <p:ext uri="{BB962C8B-B14F-4D97-AF65-F5344CB8AC3E}">
        <p14:creationId xmlns:p14="http://schemas.microsoft.com/office/powerpoint/2010/main" val="17355044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F521BA-1884-3145-B183-939624669EC0}"/>
              </a:ext>
            </a:extLst>
          </p:cNvPr>
          <p:cNvSpPr>
            <a:spLocks noGrp="1"/>
          </p:cNvSpPr>
          <p:nvPr>
            <p:ph type="title"/>
          </p:nvPr>
        </p:nvSpPr>
        <p:spPr/>
        <p:txBody>
          <a:bodyPr/>
          <a:lstStyle/>
          <a:p>
            <a:pPr algn="ctr"/>
            <a:r>
              <a:rPr lang="en-US" b="1" dirty="0">
                <a:solidFill>
                  <a:srgbClr val="FF0000"/>
                </a:solidFill>
              </a:rPr>
              <a:t>tesla-</a:t>
            </a:r>
            <a:r>
              <a:rPr lang="en-US" b="1" dirty="0" err="1">
                <a:solidFill>
                  <a:srgbClr val="FF0000"/>
                </a:solidFill>
              </a:rPr>
              <a:t>header.component</a:t>
            </a:r>
            <a:endParaRPr lang="en-US" b="1" dirty="0"/>
          </a:p>
        </p:txBody>
      </p:sp>
      <p:sp>
        <p:nvSpPr>
          <p:cNvPr id="10" name="Content Placeholder 9">
            <a:extLst>
              <a:ext uri="{FF2B5EF4-FFF2-40B4-BE49-F238E27FC236}">
                <a16:creationId xmlns:a16="http://schemas.microsoft.com/office/drawing/2014/main" id="{B590983E-68BE-0F4A-BEEE-95BDC3BC5057}"/>
              </a:ext>
            </a:extLst>
          </p:cNvPr>
          <p:cNvSpPr>
            <a:spLocks noGrp="1"/>
          </p:cNvSpPr>
          <p:nvPr>
            <p:ph idx="1"/>
          </p:nvPr>
        </p:nvSpPr>
        <p:spPr/>
        <p:txBody>
          <a:bodyPr/>
          <a:lstStyle/>
          <a:p>
            <a:endParaRPr lang="en-US" dirty="0"/>
          </a:p>
          <a:p>
            <a:endParaRPr lang="en-US" dirty="0"/>
          </a:p>
          <a:p>
            <a:r>
              <a:rPr lang="en-US" b="1" dirty="0">
                <a:solidFill>
                  <a:schemeClr val="accent2">
                    <a:lumMod val="75000"/>
                  </a:schemeClr>
                </a:solidFill>
              </a:rPr>
              <a:t>Step1 </a:t>
            </a:r>
            <a:r>
              <a:rPr lang="en-US" b="1" dirty="0"/>
              <a:t>Create a </a:t>
            </a:r>
            <a:r>
              <a:rPr lang="en-US" b="1" dirty="0">
                <a:solidFill>
                  <a:srgbClr val="FF0000"/>
                </a:solidFill>
              </a:rPr>
              <a:t>tesla-</a:t>
            </a:r>
            <a:r>
              <a:rPr lang="en-US" b="1" dirty="0" err="1">
                <a:solidFill>
                  <a:srgbClr val="FF0000"/>
                </a:solidFill>
              </a:rPr>
              <a:t>header.component.vue</a:t>
            </a:r>
            <a:r>
              <a:rPr lang="en-US" b="1" dirty="0">
                <a:solidFill>
                  <a:srgbClr val="FF0000"/>
                </a:solidFill>
              </a:rPr>
              <a:t> file</a:t>
            </a:r>
          </a:p>
          <a:p>
            <a:endParaRPr lang="en-US" dirty="0"/>
          </a:p>
          <a:p>
            <a:r>
              <a:rPr lang="en-US" b="1" dirty="0">
                <a:solidFill>
                  <a:schemeClr val="accent2">
                    <a:lumMod val="75000"/>
                  </a:schemeClr>
                </a:solidFill>
              </a:rPr>
              <a:t>Step 2 </a:t>
            </a:r>
            <a:r>
              <a:rPr lang="en-US" b="1" dirty="0">
                <a:solidFill>
                  <a:srgbClr val="C00000"/>
                </a:solidFill>
              </a:rPr>
              <a:t>Import</a:t>
            </a:r>
            <a:r>
              <a:rPr lang="en-US" b="1" dirty="0"/>
              <a:t> </a:t>
            </a:r>
            <a:r>
              <a:rPr lang="en-US" b="1" dirty="0">
                <a:solidFill>
                  <a:srgbClr val="FF0000"/>
                </a:solidFill>
              </a:rPr>
              <a:t>tesla-</a:t>
            </a:r>
            <a:r>
              <a:rPr lang="en-US" b="1" dirty="0" err="1">
                <a:solidFill>
                  <a:srgbClr val="FF0000"/>
                </a:solidFill>
              </a:rPr>
              <a:t>header.component</a:t>
            </a:r>
            <a:r>
              <a:rPr lang="en-US" b="1" dirty="0">
                <a:solidFill>
                  <a:srgbClr val="FF0000"/>
                </a:solidFill>
              </a:rPr>
              <a:t> in </a:t>
            </a:r>
            <a:r>
              <a:rPr lang="en-US" b="1" dirty="0" err="1"/>
              <a:t>App.vue</a:t>
            </a:r>
            <a:r>
              <a:rPr lang="en-US" b="1" dirty="0"/>
              <a:t> </a:t>
            </a:r>
            <a:endParaRPr lang="en-US" dirty="0"/>
          </a:p>
        </p:txBody>
      </p:sp>
    </p:spTree>
    <p:extLst>
      <p:ext uri="{BB962C8B-B14F-4D97-AF65-F5344CB8AC3E}">
        <p14:creationId xmlns:p14="http://schemas.microsoft.com/office/powerpoint/2010/main" val="23025291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F521BA-1884-3145-B183-939624669EC0}"/>
              </a:ext>
            </a:extLst>
          </p:cNvPr>
          <p:cNvSpPr>
            <a:spLocks noGrp="1"/>
          </p:cNvSpPr>
          <p:nvPr>
            <p:ph type="title"/>
          </p:nvPr>
        </p:nvSpPr>
        <p:spPr/>
        <p:txBody>
          <a:bodyPr/>
          <a:lstStyle/>
          <a:p>
            <a:pPr algn="ctr"/>
            <a:r>
              <a:rPr lang="en-US" b="1"/>
              <a:t>Current </a:t>
            </a:r>
            <a:r>
              <a:rPr lang="en-US" b="1" dirty="0" err="1"/>
              <a:t>App.vue</a:t>
            </a:r>
            <a:endParaRPr lang="en-US" b="1" dirty="0"/>
          </a:p>
        </p:txBody>
      </p:sp>
      <p:pic>
        <p:nvPicPr>
          <p:cNvPr id="6" name="Content Placeholder 5">
            <a:extLst>
              <a:ext uri="{FF2B5EF4-FFF2-40B4-BE49-F238E27FC236}">
                <a16:creationId xmlns:a16="http://schemas.microsoft.com/office/drawing/2014/main" id="{176DEEE3-A8B9-FF46-8D5A-78F8A0C8312B}"/>
              </a:ext>
            </a:extLst>
          </p:cNvPr>
          <p:cNvPicPr>
            <a:picLocks noGrp="1" noChangeAspect="1"/>
          </p:cNvPicPr>
          <p:nvPr>
            <p:ph idx="1"/>
          </p:nvPr>
        </p:nvPicPr>
        <p:blipFill>
          <a:blip r:embed="rId3"/>
          <a:stretch>
            <a:fillRect/>
          </a:stretch>
        </p:blipFill>
        <p:spPr>
          <a:xfrm>
            <a:off x="3624011" y="1395840"/>
            <a:ext cx="4943977" cy="5462160"/>
          </a:xfrm>
        </p:spPr>
      </p:pic>
    </p:spTree>
    <p:extLst>
      <p:ext uri="{BB962C8B-B14F-4D97-AF65-F5344CB8AC3E}">
        <p14:creationId xmlns:p14="http://schemas.microsoft.com/office/powerpoint/2010/main" val="35795286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8BF4D2-EEB1-EF4A-B95A-5B73CCCCC819}"/>
              </a:ext>
            </a:extLst>
          </p:cNvPr>
          <p:cNvSpPr>
            <a:spLocks noGrp="1"/>
          </p:cNvSpPr>
          <p:nvPr>
            <p:ph type="title"/>
          </p:nvPr>
        </p:nvSpPr>
        <p:spPr/>
        <p:txBody>
          <a:bodyPr/>
          <a:lstStyle/>
          <a:p>
            <a:pPr algn="ctr"/>
            <a:r>
              <a:rPr lang="en-US" b="1" dirty="0">
                <a:solidFill>
                  <a:schemeClr val="accent2">
                    <a:lumMod val="75000"/>
                  </a:schemeClr>
                </a:solidFill>
              </a:rPr>
              <a:t>Step1</a:t>
            </a:r>
            <a:br>
              <a:rPr lang="en-US" b="1" dirty="0">
                <a:solidFill>
                  <a:schemeClr val="accent2">
                    <a:lumMod val="75000"/>
                  </a:schemeClr>
                </a:solidFill>
              </a:rPr>
            </a:br>
            <a:r>
              <a:rPr lang="en-US" b="1" dirty="0">
                <a:solidFill>
                  <a:srgbClr val="FF0000"/>
                </a:solidFill>
              </a:rPr>
              <a:t>tesla-</a:t>
            </a:r>
            <a:r>
              <a:rPr lang="en-US" b="1" dirty="0" err="1">
                <a:solidFill>
                  <a:srgbClr val="FF0000"/>
                </a:solidFill>
              </a:rPr>
              <a:t>header.component.vue</a:t>
            </a:r>
            <a:endParaRPr lang="en-US" dirty="0"/>
          </a:p>
        </p:txBody>
      </p:sp>
      <p:pic>
        <p:nvPicPr>
          <p:cNvPr id="4" name="Content Placeholder 3">
            <a:extLst>
              <a:ext uri="{FF2B5EF4-FFF2-40B4-BE49-F238E27FC236}">
                <a16:creationId xmlns:a16="http://schemas.microsoft.com/office/drawing/2014/main" id="{ACEFDCB1-F4A2-6D44-86A0-736DF26DF88C}"/>
              </a:ext>
            </a:extLst>
          </p:cNvPr>
          <p:cNvPicPr>
            <a:picLocks noGrp="1" noChangeAspect="1"/>
          </p:cNvPicPr>
          <p:nvPr>
            <p:ph idx="1"/>
          </p:nvPr>
        </p:nvPicPr>
        <p:blipFill>
          <a:blip r:embed="rId2"/>
          <a:stretch>
            <a:fillRect/>
          </a:stretch>
        </p:blipFill>
        <p:spPr>
          <a:xfrm>
            <a:off x="3144602" y="2178187"/>
            <a:ext cx="6410835" cy="3886282"/>
          </a:xfrm>
          <a:prstGeom prst="rect">
            <a:avLst/>
          </a:prstGeom>
        </p:spPr>
      </p:pic>
    </p:spTree>
    <p:extLst>
      <p:ext uri="{BB962C8B-B14F-4D97-AF65-F5344CB8AC3E}">
        <p14:creationId xmlns:p14="http://schemas.microsoft.com/office/powerpoint/2010/main" val="21835848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37AA42-AAC8-974B-B3B1-14F90FBD390F}"/>
              </a:ext>
            </a:extLst>
          </p:cNvPr>
          <p:cNvSpPr>
            <a:spLocks noGrp="1"/>
          </p:cNvSpPr>
          <p:nvPr>
            <p:ph type="title"/>
          </p:nvPr>
        </p:nvSpPr>
        <p:spPr>
          <a:xfrm>
            <a:off x="578069" y="365125"/>
            <a:ext cx="10775731" cy="1325563"/>
          </a:xfrm>
        </p:spPr>
        <p:txBody>
          <a:bodyPr/>
          <a:lstStyle/>
          <a:p>
            <a:pPr algn="ctr"/>
            <a:r>
              <a:rPr lang="en-US" b="1" dirty="0">
                <a:solidFill>
                  <a:schemeClr val="accent2">
                    <a:lumMod val="75000"/>
                  </a:schemeClr>
                </a:solidFill>
              </a:rPr>
              <a:t>Step1</a:t>
            </a:r>
            <a:br>
              <a:rPr lang="en-US" b="1" dirty="0">
                <a:solidFill>
                  <a:schemeClr val="accent2">
                    <a:lumMod val="75000"/>
                  </a:schemeClr>
                </a:solidFill>
              </a:rPr>
            </a:br>
            <a:r>
              <a:rPr lang="en-US" sz="4000" b="1" dirty="0">
                <a:solidFill>
                  <a:srgbClr val="FF0000"/>
                </a:solidFill>
              </a:rPr>
              <a:t>tesla-</a:t>
            </a:r>
            <a:r>
              <a:rPr lang="en-US" sz="4000" b="1" dirty="0" err="1">
                <a:solidFill>
                  <a:srgbClr val="FF0000"/>
                </a:solidFill>
              </a:rPr>
              <a:t>header.component.vue</a:t>
            </a:r>
            <a:endParaRPr lang="en-US" sz="4000" b="1" dirty="0"/>
          </a:p>
        </p:txBody>
      </p:sp>
      <p:pic>
        <p:nvPicPr>
          <p:cNvPr id="9" name="Content Placeholder 8">
            <a:extLst>
              <a:ext uri="{FF2B5EF4-FFF2-40B4-BE49-F238E27FC236}">
                <a16:creationId xmlns:a16="http://schemas.microsoft.com/office/drawing/2014/main" id="{9CA544CE-0FF9-5149-A0E1-23C62D3F98E6}"/>
              </a:ext>
            </a:extLst>
          </p:cNvPr>
          <p:cNvPicPr>
            <a:picLocks noGrp="1" noChangeAspect="1"/>
          </p:cNvPicPr>
          <p:nvPr>
            <p:ph idx="1"/>
          </p:nvPr>
        </p:nvPicPr>
        <p:blipFill>
          <a:blip r:embed="rId3"/>
          <a:stretch>
            <a:fillRect/>
          </a:stretch>
        </p:blipFill>
        <p:spPr>
          <a:xfrm>
            <a:off x="6800194" y="1771860"/>
            <a:ext cx="4729028" cy="5012568"/>
          </a:xfrm>
        </p:spPr>
      </p:pic>
      <p:pic>
        <p:nvPicPr>
          <p:cNvPr id="11" name="Picture 10">
            <a:extLst>
              <a:ext uri="{FF2B5EF4-FFF2-40B4-BE49-F238E27FC236}">
                <a16:creationId xmlns:a16="http://schemas.microsoft.com/office/drawing/2014/main" id="{B813FF3D-EC13-494C-8D07-FB46CE9AF415}"/>
              </a:ext>
            </a:extLst>
          </p:cNvPr>
          <p:cNvPicPr>
            <a:picLocks noChangeAspect="1"/>
          </p:cNvPicPr>
          <p:nvPr/>
        </p:nvPicPr>
        <p:blipFill>
          <a:blip r:embed="rId4"/>
          <a:stretch>
            <a:fillRect/>
          </a:stretch>
        </p:blipFill>
        <p:spPr>
          <a:xfrm>
            <a:off x="578069" y="1792732"/>
            <a:ext cx="5321300" cy="3225800"/>
          </a:xfrm>
          <a:prstGeom prst="rect">
            <a:avLst/>
          </a:prstGeom>
        </p:spPr>
      </p:pic>
      <p:sp>
        <p:nvSpPr>
          <p:cNvPr id="12" name="Striped Right Arrow 11">
            <a:extLst>
              <a:ext uri="{FF2B5EF4-FFF2-40B4-BE49-F238E27FC236}">
                <a16:creationId xmlns:a16="http://schemas.microsoft.com/office/drawing/2014/main" id="{ECD7E7D5-F6F1-F747-81EB-A6B1B7C53509}"/>
              </a:ext>
            </a:extLst>
          </p:cNvPr>
          <p:cNvSpPr/>
          <p:nvPr/>
        </p:nvSpPr>
        <p:spPr>
          <a:xfrm>
            <a:off x="5899369" y="3163316"/>
            <a:ext cx="978408" cy="484632"/>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1434252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A5EB8-6C29-9F47-ACF4-C6F41811C45C}"/>
              </a:ext>
            </a:extLst>
          </p:cNvPr>
          <p:cNvSpPr>
            <a:spLocks noGrp="1"/>
          </p:cNvSpPr>
          <p:nvPr>
            <p:ph type="title"/>
          </p:nvPr>
        </p:nvSpPr>
        <p:spPr>
          <a:xfrm>
            <a:off x="848711" y="344104"/>
            <a:ext cx="10515600" cy="1325563"/>
          </a:xfrm>
        </p:spPr>
        <p:txBody>
          <a:bodyPr/>
          <a:lstStyle/>
          <a:p>
            <a:pPr algn="ctr"/>
            <a:r>
              <a:rPr lang="en-US" b="1" dirty="0"/>
              <a:t>Components tree</a:t>
            </a:r>
          </a:p>
        </p:txBody>
      </p:sp>
      <p:sp>
        <p:nvSpPr>
          <p:cNvPr id="3" name="Content Placeholder 2">
            <a:extLst>
              <a:ext uri="{FF2B5EF4-FFF2-40B4-BE49-F238E27FC236}">
                <a16:creationId xmlns:a16="http://schemas.microsoft.com/office/drawing/2014/main" id="{F9DEC7A5-5696-B841-BDE8-C6E2E30D4537}"/>
              </a:ext>
            </a:extLst>
          </p:cNvPr>
          <p:cNvSpPr>
            <a:spLocks noGrp="1"/>
          </p:cNvSpPr>
          <p:nvPr>
            <p:ph idx="1"/>
          </p:nvPr>
        </p:nvSpPr>
        <p:spPr>
          <a:xfrm>
            <a:off x="848711" y="2177297"/>
            <a:ext cx="10515600" cy="4351338"/>
          </a:xfrm>
        </p:spPr>
        <p:txBody>
          <a:bodyPr/>
          <a:lstStyle/>
          <a:p>
            <a:endParaRPr lang="en-US" dirty="0"/>
          </a:p>
        </p:txBody>
      </p:sp>
      <p:sp>
        <p:nvSpPr>
          <p:cNvPr id="4" name="Rectangle 3">
            <a:extLst>
              <a:ext uri="{FF2B5EF4-FFF2-40B4-BE49-F238E27FC236}">
                <a16:creationId xmlns:a16="http://schemas.microsoft.com/office/drawing/2014/main" id="{22FF32ED-A767-5146-87C9-0C1FCAF163AC}"/>
              </a:ext>
            </a:extLst>
          </p:cNvPr>
          <p:cNvSpPr/>
          <p:nvPr/>
        </p:nvSpPr>
        <p:spPr>
          <a:xfrm>
            <a:off x="5081752" y="2956760"/>
            <a:ext cx="2049517" cy="9144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TeslaBattery</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2F14F6D9-504B-954C-BB33-CB82E0F3EE23}"/>
              </a:ext>
            </a:extLst>
          </p:cNvPr>
          <p:cNvSpPr/>
          <p:nvPr/>
        </p:nvSpPr>
        <p:spPr>
          <a:xfrm>
            <a:off x="1690852" y="4808059"/>
            <a:ext cx="1313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TeslaCar</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1A9C91A4-18B5-2F41-AF22-D7DFB05B7DE9}"/>
              </a:ext>
            </a:extLst>
          </p:cNvPr>
          <p:cNvSpPr/>
          <p:nvPr/>
        </p:nvSpPr>
        <p:spPr>
          <a:xfrm>
            <a:off x="3746609" y="4819637"/>
            <a:ext cx="1313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TeslaStats</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C867539D-B6B4-0A4C-B6C4-612D7AAC5127}"/>
              </a:ext>
            </a:extLst>
          </p:cNvPr>
          <p:cNvSpPr/>
          <p:nvPr/>
        </p:nvSpPr>
        <p:spPr>
          <a:xfrm>
            <a:off x="5734539" y="4819637"/>
            <a:ext cx="1470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TeslaCounter</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299E806D-2D11-EC46-8B3A-13D3E8FC8837}"/>
              </a:ext>
            </a:extLst>
          </p:cNvPr>
          <p:cNvSpPr/>
          <p:nvPr/>
        </p:nvSpPr>
        <p:spPr>
          <a:xfrm>
            <a:off x="7836776" y="4819637"/>
            <a:ext cx="1433349"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TeslaClimate</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F6BD04E-AAD8-4947-BCF5-68075F9BFB40}"/>
              </a:ext>
            </a:extLst>
          </p:cNvPr>
          <p:cNvSpPr/>
          <p:nvPr/>
        </p:nvSpPr>
        <p:spPr>
          <a:xfrm>
            <a:off x="9901569" y="4808059"/>
            <a:ext cx="1433349"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TeslaWheels</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cxnSp>
        <p:nvCxnSpPr>
          <p:cNvPr id="14" name="Straight Arrow Connector 13">
            <a:extLst>
              <a:ext uri="{FF2B5EF4-FFF2-40B4-BE49-F238E27FC236}">
                <a16:creationId xmlns:a16="http://schemas.microsoft.com/office/drawing/2014/main" id="{C27F897F-CC2C-A54A-9465-CBD1976B32F4}"/>
              </a:ext>
            </a:extLst>
          </p:cNvPr>
          <p:cNvCxnSpPr>
            <a:cxnSpLocks/>
          </p:cNvCxnSpPr>
          <p:nvPr/>
        </p:nvCxnSpPr>
        <p:spPr>
          <a:xfrm flipH="1">
            <a:off x="2238704" y="3894316"/>
            <a:ext cx="3605048"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188A04C-13D7-2444-A927-66B0363E599E}"/>
              </a:ext>
            </a:extLst>
          </p:cNvPr>
          <p:cNvCxnSpPr>
            <a:cxnSpLocks/>
          </p:cNvCxnSpPr>
          <p:nvPr/>
        </p:nvCxnSpPr>
        <p:spPr>
          <a:xfrm>
            <a:off x="6048376" y="3894316"/>
            <a:ext cx="4588094"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3AFBA50-59B6-5846-AB73-DC4406CC8EAD}"/>
              </a:ext>
            </a:extLst>
          </p:cNvPr>
          <p:cNvCxnSpPr>
            <a:cxnSpLocks/>
          </p:cNvCxnSpPr>
          <p:nvPr/>
        </p:nvCxnSpPr>
        <p:spPr>
          <a:xfrm>
            <a:off x="6048376" y="3894316"/>
            <a:ext cx="2496535"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B998304-C08F-6647-A40A-CB5BB079487C}"/>
              </a:ext>
            </a:extLst>
          </p:cNvPr>
          <p:cNvCxnSpPr>
            <a:cxnSpLocks/>
          </p:cNvCxnSpPr>
          <p:nvPr/>
        </p:nvCxnSpPr>
        <p:spPr>
          <a:xfrm>
            <a:off x="5972668" y="3894316"/>
            <a:ext cx="375581"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110FEFAE-3766-684D-B456-DB7CD1E9B2B2}"/>
              </a:ext>
            </a:extLst>
          </p:cNvPr>
          <p:cNvCxnSpPr>
            <a:cxnSpLocks/>
          </p:cNvCxnSpPr>
          <p:nvPr/>
        </p:nvCxnSpPr>
        <p:spPr>
          <a:xfrm flipH="1">
            <a:off x="4376902" y="3898298"/>
            <a:ext cx="1542558" cy="9213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63470E50-1711-F64A-B79E-187A8C5740F1}"/>
              </a:ext>
            </a:extLst>
          </p:cNvPr>
          <p:cNvSpPr/>
          <p:nvPr/>
        </p:nvSpPr>
        <p:spPr>
          <a:xfrm>
            <a:off x="5050221" y="1669667"/>
            <a:ext cx="2049517" cy="9144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App.vue</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34" name="Straight Arrow Connector 33">
            <a:extLst>
              <a:ext uri="{FF2B5EF4-FFF2-40B4-BE49-F238E27FC236}">
                <a16:creationId xmlns:a16="http://schemas.microsoft.com/office/drawing/2014/main" id="{38237798-9C43-D643-A749-7A0B6BAC4257}"/>
              </a:ext>
            </a:extLst>
          </p:cNvPr>
          <p:cNvCxnSpPr>
            <a:cxnSpLocks/>
          </p:cNvCxnSpPr>
          <p:nvPr/>
        </p:nvCxnSpPr>
        <p:spPr>
          <a:xfrm>
            <a:off x="6106510" y="2584067"/>
            <a:ext cx="0" cy="3989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F2DB9F63-7BCC-E148-A2AA-69EC9BF64762}"/>
              </a:ext>
            </a:extLst>
          </p:cNvPr>
          <p:cNvSpPr/>
          <p:nvPr/>
        </p:nvSpPr>
        <p:spPr>
          <a:xfrm>
            <a:off x="2721850" y="2974127"/>
            <a:ext cx="2049517" cy="914400"/>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TeslaHeader</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18" name="Straight Arrow Connector 17">
            <a:extLst>
              <a:ext uri="{FF2B5EF4-FFF2-40B4-BE49-F238E27FC236}">
                <a16:creationId xmlns:a16="http://schemas.microsoft.com/office/drawing/2014/main" id="{BA9EB9DB-6E35-0046-8253-09BC1649B766}"/>
              </a:ext>
            </a:extLst>
          </p:cNvPr>
          <p:cNvCxnSpPr>
            <a:cxnSpLocks/>
          </p:cNvCxnSpPr>
          <p:nvPr/>
        </p:nvCxnSpPr>
        <p:spPr>
          <a:xfrm flipH="1">
            <a:off x="3746608" y="2584067"/>
            <a:ext cx="2328371" cy="3726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B835E63D-439D-A24C-AF82-589EB575DDCD}"/>
              </a:ext>
            </a:extLst>
          </p:cNvPr>
          <p:cNvSpPr txBox="1"/>
          <p:nvPr/>
        </p:nvSpPr>
        <p:spPr>
          <a:xfrm>
            <a:off x="8144614" y="3982070"/>
            <a:ext cx="817671" cy="3768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3" name="TextBox 22">
            <a:extLst>
              <a:ext uri="{FF2B5EF4-FFF2-40B4-BE49-F238E27FC236}">
                <a16:creationId xmlns:a16="http://schemas.microsoft.com/office/drawing/2014/main" id="{CE49EB2A-8A5F-F94E-BFB9-B203A111149D}"/>
              </a:ext>
            </a:extLst>
          </p:cNvPr>
          <p:cNvSpPr txBox="1"/>
          <p:nvPr/>
        </p:nvSpPr>
        <p:spPr>
          <a:xfrm>
            <a:off x="3401042" y="2314227"/>
            <a:ext cx="1248841"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1" dirty="0">
                <a:solidFill>
                  <a:prstClr val="black"/>
                </a:solidFill>
                <a:latin typeface="Calibri" panose="020F0502020204030204"/>
              </a:rPr>
              <a:t>p</a:t>
            </a:r>
            <a:r>
              <a:rPr kumimoji="0" lang="en-US" sz="1800" b="1" i="1" u="none" strike="noStrike" kern="1200" cap="none" spc="0" normalizeH="0" baseline="0" noProof="0" dirty="0" err="1">
                <a:ln>
                  <a:noFill/>
                </a:ln>
                <a:solidFill>
                  <a:prstClr val="black"/>
                </a:solidFill>
                <a:effectLst/>
                <a:uLnTx/>
                <a:uFillTx/>
                <a:latin typeface="Calibri" panose="020F0502020204030204"/>
                <a:ea typeface="+mn-ea"/>
                <a:cs typeface="+mn-cs"/>
              </a:rPr>
              <a:t>rops</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1" i="0" u="none" strike="noStrike" kern="1200" cap="none" spc="0" normalizeH="0" baseline="0" noProof="0" dirty="0">
                <a:ln>
                  <a:noFill/>
                </a:ln>
                <a:solidFill>
                  <a:srgbClr val="FF0000"/>
                </a:solidFill>
                <a:effectLst/>
                <a:uLnTx/>
                <a:uFillTx/>
                <a:latin typeface="Calibri" panose="020F0502020204030204"/>
                <a:ea typeface="+mn-ea"/>
                <a:cs typeface="+mn-cs"/>
              </a:rPr>
              <a:t>“greeting”</a:t>
            </a:r>
          </a:p>
        </p:txBody>
      </p:sp>
      <p:sp>
        <p:nvSpPr>
          <p:cNvPr id="24" name="TextBox 23">
            <a:extLst>
              <a:ext uri="{FF2B5EF4-FFF2-40B4-BE49-F238E27FC236}">
                <a16:creationId xmlns:a16="http://schemas.microsoft.com/office/drawing/2014/main" id="{F26325C5-9A5A-2D40-B6CB-D1D3C73AC631}"/>
              </a:ext>
            </a:extLst>
          </p:cNvPr>
          <p:cNvSpPr txBox="1"/>
          <p:nvPr/>
        </p:nvSpPr>
        <p:spPr>
          <a:xfrm>
            <a:off x="2988468" y="4043624"/>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6" name="TextBox 25">
            <a:extLst>
              <a:ext uri="{FF2B5EF4-FFF2-40B4-BE49-F238E27FC236}">
                <a16:creationId xmlns:a16="http://schemas.microsoft.com/office/drawing/2014/main" id="{86F70535-85B8-054A-B683-D52DE3C17689}"/>
              </a:ext>
            </a:extLst>
          </p:cNvPr>
          <p:cNvSpPr txBox="1"/>
          <p:nvPr/>
        </p:nvSpPr>
        <p:spPr>
          <a:xfrm>
            <a:off x="4229758" y="4196490"/>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7" name="TextBox 26">
            <a:extLst>
              <a:ext uri="{FF2B5EF4-FFF2-40B4-BE49-F238E27FC236}">
                <a16:creationId xmlns:a16="http://schemas.microsoft.com/office/drawing/2014/main" id="{474CE815-2937-4746-B076-EDF58DF69251}"/>
              </a:ext>
            </a:extLst>
          </p:cNvPr>
          <p:cNvSpPr txBox="1"/>
          <p:nvPr/>
        </p:nvSpPr>
        <p:spPr>
          <a:xfrm>
            <a:off x="5420135" y="4306806"/>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9" name="TextBox 28">
            <a:extLst>
              <a:ext uri="{FF2B5EF4-FFF2-40B4-BE49-F238E27FC236}">
                <a16:creationId xmlns:a16="http://schemas.microsoft.com/office/drawing/2014/main" id="{B67BF50E-3FA0-DD4D-82DB-9AA3CF19327C}"/>
              </a:ext>
            </a:extLst>
          </p:cNvPr>
          <p:cNvSpPr txBox="1"/>
          <p:nvPr/>
        </p:nvSpPr>
        <p:spPr>
          <a:xfrm>
            <a:off x="6444649" y="4196490"/>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Tree>
    <p:extLst>
      <p:ext uri="{BB962C8B-B14F-4D97-AF65-F5344CB8AC3E}">
        <p14:creationId xmlns:p14="http://schemas.microsoft.com/office/powerpoint/2010/main" val="29546883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FDBDD3-2C24-D94C-8813-065C1E111BB7}"/>
              </a:ext>
            </a:extLst>
          </p:cNvPr>
          <p:cNvSpPr>
            <a:spLocks noGrp="1"/>
          </p:cNvSpPr>
          <p:nvPr>
            <p:ph type="title"/>
          </p:nvPr>
        </p:nvSpPr>
        <p:spPr/>
        <p:txBody>
          <a:bodyPr/>
          <a:lstStyle/>
          <a:p>
            <a:pPr algn="ctr"/>
            <a:r>
              <a:rPr lang="en-US" b="1" dirty="0">
                <a:solidFill>
                  <a:schemeClr val="accent2">
                    <a:lumMod val="75000"/>
                  </a:schemeClr>
                </a:solidFill>
              </a:rPr>
              <a:t>Step 2</a:t>
            </a:r>
            <a:br>
              <a:rPr lang="en-US" b="1" dirty="0"/>
            </a:br>
            <a:r>
              <a:rPr lang="en-US" b="1" dirty="0"/>
              <a:t> </a:t>
            </a:r>
            <a:r>
              <a:rPr lang="en-US" b="1" i="1" dirty="0">
                <a:solidFill>
                  <a:srgbClr val="C00000"/>
                </a:solidFill>
              </a:rPr>
              <a:t>Import</a:t>
            </a:r>
            <a:r>
              <a:rPr lang="en-US" b="1" i="1" dirty="0"/>
              <a:t> </a:t>
            </a:r>
            <a:r>
              <a:rPr lang="en-US" b="1" dirty="0">
                <a:solidFill>
                  <a:srgbClr val="FF0000"/>
                </a:solidFill>
              </a:rPr>
              <a:t>tesla-</a:t>
            </a:r>
            <a:r>
              <a:rPr lang="en-US" b="1" dirty="0" err="1">
                <a:solidFill>
                  <a:srgbClr val="FF0000"/>
                </a:solidFill>
              </a:rPr>
              <a:t>header.component</a:t>
            </a:r>
            <a:r>
              <a:rPr lang="en-US" b="1" dirty="0">
                <a:solidFill>
                  <a:srgbClr val="FF0000"/>
                </a:solidFill>
              </a:rPr>
              <a:t> in </a:t>
            </a:r>
            <a:r>
              <a:rPr lang="en-US" b="1" dirty="0" err="1"/>
              <a:t>App.vue</a:t>
            </a:r>
            <a:r>
              <a:rPr lang="en-US" b="1" dirty="0"/>
              <a:t> </a:t>
            </a:r>
          </a:p>
        </p:txBody>
      </p:sp>
      <p:pic>
        <p:nvPicPr>
          <p:cNvPr id="10" name="Content Placeholder 9">
            <a:extLst>
              <a:ext uri="{FF2B5EF4-FFF2-40B4-BE49-F238E27FC236}">
                <a16:creationId xmlns:a16="http://schemas.microsoft.com/office/drawing/2014/main" id="{4133DA3F-703E-C14D-BFE3-FBEA33138260}"/>
              </a:ext>
            </a:extLst>
          </p:cNvPr>
          <p:cNvPicPr>
            <a:picLocks noGrp="1" noChangeAspect="1"/>
          </p:cNvPicPr>
          <p:nvPr>
            <p:ph idx="1"/>
          </p:nvPr>
        </p:nvPicPr>
        <p:blipFill>
          <a:blip r:embed="rId2"/>
          <a:stretch>
            <a:fillRect/>
          </a:stretch>
        </p:blipFill>
        <p:spPr>
          <a:xfrm>
            <a:off x="6459115" y="2247738"/>
            <a:ext cx="4894685" cy="4602697"/>
          </a:xfrm>
        </p:spPr>
      </p:pic>
      <p:sp>
        <p:nvSpPr>
          <p:cNvPr id="11" name="TextBox 10">
            <a:extLst>
              <a:ext uri="{FF2B5EF4-FFF2-40B4-BE49-F238E27FC236}">
                <a16:creationId xmlns:a16="http://schemas.microsoft.com/office/drawing/2014/main" id="{356900BE-DEAD-CA42-A5BD-C4A1BB911AA3}"/>
              </a:ext>
            </a:extLst>
          </p:cNvPr>
          <p:cNvSpPr txBox="1"/>
          <p:nvPr/>
        </p:nvSpPr>
        <p:spPr>
          <a:xfrm>
            <a:off x="2963918" y="1870841"/>
            <a:ext cx="546538" cy="376897"/>
          </a:xfrm>
          <a:prstGeom prst="rect">
            <a:avLst/>
          </a:prstGeom>
          <a:noFill/>
        </p:spPr>
        <p:txBody>
          <a:bodyPr wrap="square" rtlCol="0">
            <a:spAutoFit/>
          </a:bodyPr>
          <a:lstStyle/>
          <a:p>
            <a:r>
              <a:rPr lang="en-US" b="1" dirty="0"/>
              <a:t>Old</a:t>
            </a:r>
          </a:p>
        </p:txBody>
      </p:sp>
      <p:sp>
        <p:nvSpPr>
          <p:cNvPr id="12" name="TextBox 11">
            <a:extLst>
              <a:ext uri="{FF2B5EF4-FFF2-40B4-BE49-F238E27FC236}">
                <a16:creationId xmlns:a16="http://schemas.microsoft.com/office/drawing/2014/main" id="{4B41F856-2521-1841-AF31-2A9ADE0466AF}"/>
              </a:ext>
            </a:extLst>
          </p:cNvPr>
          <p:cNvSpPr txBox="1"/>
          <p:nvPr/>
        </p:nvSpPr>
        <p:spPr>
          <a:xfrm>
            <a:off x="8497614" y="1870841"/>
            <a:ext cx="719958" cy="369332"/>
          </a:xfrm>
          <a:prstGeom prst="rect">
            <a:avLst/>
          </a:prstGeom>
          <a:noFill/>
        </p:spPr>
        <p:txBody>
          <a:bodyPr wrap="square" rtlCol="0">
            <a:spAutoFit/>
          </a:bodyPr>
          <a:lstStyle/>
          <a:p>
            <a:r>
              <a:rPr lang="en-US" b="1" dirty="0"/>
              <a:t>New</a:t>
            </a:r>
          </a:p>
        </p:txBody>
      </p:sp>
      <p:pic>
        <p:nvPicPr>
          <p:cNvPr id="16" name="Picture 15">
            <a:extLst>
              <a:ext uri="{FF2B5EF4-FFF2-40B4-BE49-F238E27FC236}">
                <a16:creationId xmlns:a16="http://schemas.microsoft.com/office/drawing/2014/main" id="{0AB73701-C65C-584E-963C-D1E9FA22C105}"/>
              </a:ext>
            </a:extLst>
          </p:cNvPr>
          <p:cNvPicPr>
            <a:picLocks noChangeAspect="1"/>
          </p:cNvPicPr>
          <p:nvPr/>
        </p:nvPicPr>
        <p:blipFill>
          <a:blip r:embed="rId3"/>
          <a:stretch>
            <a:fillRect/>
          </a:stretch>
        </p:blipFill>
        <p:spPr>
          <a:xfrm>
            <a:off x="1425207" y="2240173"/>
            <a:ext cx="4170498" cy="4607612"/>
          </a:xfrm>
          <a:prstGeom prst="rect">
            <a:avLst/>
          </a:prstGeom>
        </p:spPr>
      </p:pic>
    </p:spTree>
    <p:extLst>
      <p:ext uri="{BB962C8B-B14F-4D97-AF65-F5344CB8AC3E}">
        <p14:creationId xmlns:p14="http://schemas.microsoft.com/office/powerpoint/2010/main" val="28087504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6" name="Content Placeholder 8">
            <a:extLst>
              <a:ext uri="{FF2B5EF4-FFF2-40B4-BE49-F238E27FC236}">
                <a16:creationId xmlns:a16="http://schemas.microsoft.com/office/drawing/2014/main" id="{B3AAC2DA-3C94-1F4E-87B3-B9B1E43F1E7C}"/>
              </a:ext>
            </a:extLst>
          </p:cNvPr>
          <p:cNvPicPr>
            <a:picLocks noGrp="1" noChangeAspect="1"/>
          </p:cNvPicPr>
          <p:nvPr>
            <p:ph idx="1"/>
          </p:nvPr>
        </p:nvPicPr>
        <p:blipFill>
          <a:blip r:embed="rId2"/>
          <a:stretch>
            <a:fillRect/>
          </a:stretch>
        </p:blipFill>
        <p:spPr>
          <a:xfrm>
            <a:off x="643467" y="702734"/>
            <a:ext cx="10905066" cy="5452530"/>
          </a:xfrm>
          <a:prstGeom prst="rect">
            <a:avLst/>
          </a:prstGeom>
        </p:spPr>
      </p:pic>
    </p:spTree>
    <p:extLst>
      <p:ext uri="{BB962C8B-B14F-4D97-AF65-F5344CB8AC3E}">
        <p14:creationId xmlns:p14="http://schemas.microsoft.com/office/powerpoint/2010/main" val="5028677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A5EB8-6C29-9F47-ACF4-C6F41811C45C}"/>
              </a:ext>
            </a:extLst>
          </p:cNvPr>
          <p:cNvSpPr>
            <a:spLocks noGrp="1"/>
          </p:cNvSpPr>
          <p:nvPr>
            <p:ph type="title"/>
          </p:nvPr>
        </p:nvSpPr>
        <p:spPr>
          <a:xfrm>
            <a:off x="848711" y="344104"/>
            <a:ext cx="10515600" cy="1325563"/>
          </a:xfrm>
        </p:spPr>
        <p:txBody>
          <a:bodyPr/>
          <a:lstStyle/>
          <a:p>
            <a:pPr algn="ctr"/>
            <a:r>
              <a:rPr lang="en-US" b="1" dirty="0"/>
              <a:t>Components tree</a:t>
            </a:r>
          </a:p>
        </p:txBody>
      </p:sp>
      <p:sp>
        <p:nvSpPr>
          <p:cNvPr id="3" name="Content Placeholder 2">
            <a:extLst>
              <a:ext uri="{FF2B5EF4-FFF2-40B4-BE49-F238E27FC236}">
                <a16:creationId xmlns:a16="http://schemas.microsoft.com/office/drawing/2014/main" id="{F9DEC7A5-5696-B841-BDE8-C6E2E30D4537}"/>
              </a:ext>
            </a:extLst>
          </p:cNvPr>
          <p:cNvSpPr>
            <a:spLocks noGrp="1"/>
          </p:cNvSpPr>
          <p:nvPr>
            <p:ph idx="1"/>
          </p:nvPr>
        </p:nvSpPr>
        <p:spPr>
          <a:xfrm>
            <a:off x="848711" y="2177297"/>
            <a:ext cx="10515600" cy="4351338"/>
          </a:xfrm>
        </p:spPr>
        <p:txBody>
          <a:bodyPr/>
          <a:lstStyle/>
          <a:p>
            <a:endParaRPr lang="en-US" dirty="0"/>
          </a:p>
        </p:txBody>
      </p:sp>
      <p:sp>
        <p:nvSpPr>
          <p:cNvPr id="4" name="Rectangle 3">
            <a:extLst>
              <a:ext uri="{FF2B5EF4-FFF2-40B4-BE49-F238E27FC236}">
                <a16:creationId xmlns:a16="http://schemas.microsoft.com/office/drawing/2014/main" id="{22FF32ED-A767-5146-87C9-0C1FCAF163AC}"/>
              </a:ext>
            </a:extLst>
          </p:cNvPr>
          <p:cNvSpPr/>
          <p:nvPr/>
        </p:nvSpPr>
        <p:spPr>
          <a:xfrm>
            <a:off x="5081752" y="2956760"/>
            <a:ext cx="2049517" cy="9144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TeslaBattery</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2F14F6D9-504B-954C-BB33-CB82E0F3EE23}"/>
              </a:ext>
            </a:extLst>
          </p:cNvPr>
          <p:cNvSpPr/>
          <p:nvPr/>
        </p:nvSpPr>
        <p:spPr>
          <a:xfrm>
            <a:off x="1690852" y="4808059"/>
            <a:ext cx="1313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TeslaCar</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1A9C91A4-18B5-2F41-AF22-D7DFB05B7DE9}"/>
              </a:ext>
            </a:extLst>
          </p:cNvPr>
          <p:cNvSpPr/>
          <p:nvPr/>
        </p:nvSpPr>
        <p:spPr>
          <a:xfrm>
            <a:off x="3746609" y="4819637"/>
            <a:ext cx="1313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TeslaStats</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C867539D-B6B4-0A4C-B6C4-612D7AAC5127}"/>
              </a:ext>
            </a:extLst>
          </p:cNvPr>
          <p:cNvSpPr/>
          <p:nvPr/>
        </p:nvSpPr>
        <p:spPr>
          <a:xfrm>
            <a:off x="5734539" y="4819637"/>
            <a:ext cx="1470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TeslaCounter</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299E806D-2D11-EC46-8B3A-13D3E8FC8837}"/>
              </a:ext>
            </a:extLst>
          </p:cNvPr>
          <p:cNvSpPr/>
          <p:nvPr/>
        </p:nvSpPr>
        <p:spPr>
          <a:xfrm>
            <a:off x="7836776" y="4819637"/>
            <a:ext cx="1433349"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TeslaClimate</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F6BD04E-AAD8-4947-BCF5-68075F9BFB40}"/>
              </a:ext>
            </a:extLst>
          </p:cNvPr>
          <p:cNvSpPr/>
          <p:nvPr/>
        </p:nvSpPr>
        <p:spPr>
          <a:xfrm>
            <a:off x="9901569" y="4808059"/>
            <a:ext cx="1433349"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TeslaWheels</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cxnSp>
        <p:nvCxnSpPr>
          <p:cNvPr id="14" name="Straight Arrow Connector 13">
            <a:extLst>
              <a:ext uri="{FF2B5EF4-FFF2-40B4-BE49-F238E27FC236}">
                <a16:creationId xmlns:a16="http://schemas.microsoft.com/office/drawing/2014/main" id="{C27F897F-CC2C-A54A-9465-CBD1976B32F4}"/>
              </a:ext>
            </a:extLst>
          </p:cNvPr>
          <p:cNvCxnSpPr>
            <a:cxnSpLocks/>
          </p:cNvCxnSpPr>
          <p:nvPr/>
        </p:nvCxnSpPr>
        <p:spPr>
          <a:xfrm flipH="1">
            <a:off x="2238704" y="3894316"/>
            <a:ext cx="3605048"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188A04C-13D7-2444-A927-66B0363E599E}"/>
              </a:ext>
            </a:extLst>
          </p:cNvPr>
          <p:cNvCxnSpPr>
            <a:cxnSpLocks/>
          </p:cNvCxnSpPr>
          <p:nvPr/>
        </p:nvCxnSpPr>
        <p:spPr>
          <a:xfrm>
            <a:off x="6048376" y="3894316"/>
            <a:ext cx="4588094"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3AFBA50-59B6-5846-AB73-DC4406CC8EAD}"/>
              </a:ext>
            </a:extLst>
          </p:cNvPr>
          <p:cNvCxnSpPr>
            <a:cxnSpLocks/>
          </p:cNvCxnSpPr>
          <p:nvPr/>
        </p:nvCxnSpPr>
        <p:spPr>
          <a:xfrm>
            <a:off x="6048376" y="3894316"/>
            <a:ext cx="2496535"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B998304-C08F-6647-A40A-CB5BB079487C}"/>
              </a:ext>
            </a:extLst>
          </p:cNvPr>
          <p:cNvCxnSpPr>
            <a:cxnSpLocks/>
          </p:cNvCxnSpPr>
          <p:nvPr/>
        </p:nvCxnSpPr>
        <p:spPr>
          <a:xfrm>
            <a:off x="5972668" y="3894316"/>
            <a:ext cx="375581"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110FEFAE-3766-684D-B456-DB7CD1E9B2B2}"/>
              </a:ext>
            </a:extLst>
          </p:cNvPr>
          <p:cNvCxnSpPr>
            <a:cxnSpLocks/>
          </p:cNvCxnSpPr>
          <p:nvPr/>
        </p:nvCxnSpPr>
        <p:spPr>
          <a:xfrm flipH="1">
            <a:off x="4376902" y="3898298"/>
            <a:ext cx="1542558" cy="9213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63470E50-1711-F64A-B79E-187A8C5740F1}"/>
              </a:ext>
            </a:extLst>
          </p:cNvPr>
          <p:cNvSpPr/>
          <p:nvPr/>
        </p:nvSpPr>
        <p:spPr>
          <a:xfrm>
            <a:off x="5050221" y="1669667"/>
            <a:ext cx="2049517" cy="9144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App.vue</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34" name="Straight Arrow Connector 33">
            <a:extLst>
              <a:ext uri="{FF2B5EF4-FFF2-40B4-BE49-F238E27FC236}">
                <a16:creationId xmlns:a16="http://schemas.microsoft.com/office/drawing/2014/main" id="{38237798-9C43-D643-A749-7A0B6BAC4257}"/>
              </a:ext>
            </a:extLst>
          </p:cNvPr>
          <p:cNvCxnSpPr>
            <a:cxnSpLocks/>
          </p:cNvCxnSpPr>
          <p:nvPr/>
        </p:nvCxnSpPr>
        <p:spPr>
          <a:xfrm>
            <a:off x="6106510" y="2584067"/>
            <a:ext cx="0" cy="3989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F2DB9F63-7BCC-E148-A2AA-69EC9BF64762}"/>
              </a:ext>
            </a:extLst>
          </p:cNvPr>
          <p:cNvSpPr/>
          <p:nvPr/>
        </p:nvSpPr>
        <p:spPr>
          <a:xfrm>
            <a:off x="2721850" y="2974127"/>
            <a:ext cx="2049517" cy="914400"/>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TeslaHeader</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18" name="Straight Arrow Connector 17">
            <a:extLst>
              <a:ext uri="{FF2B5EF4-FFF2-40B4-BE49-F238E27FC236}">
                <a16:creationId xmlns:a16="http://schemas.microsoft.com/office/drawing/2014/main" id="{BA9EB9DB-6E35-0046-8253-09BC1649B766}"/>
              </a:ext>
            </a:extLst>
          </p:cNvPr>
          <p:cNvCxnSpPr>
            <a:cxnSpLocks/>
          </p:cNvCxnSpPr>
          <p:nvPr/>
        </p:nvCxnSpPr>
        <p:spPr>
          <a:xfrm flipH="1">
            <a:off x="3746608" y="2584067"/>
            <a:ext cx="2328371" cy="3726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B835E63D-439D-A24C-AF82-589EB575DDCD}"/>
              </a:ext>
            </a:extLst>
          </p:cNvPr>
          <p:cNvSpPr txBox="1"/>
          <p:nvPr/>
        </p:nvSpPr>
        <p:spPr>
          <a:xfrm>
            <a:off x="8144614" y="3982070"/>
            <a:ext cx="817671" cy="3768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3" name="TextBox 22">
            <a:extLst>
              <a:ext uri="{FF2B5EF4-FFF2-40B4-BE49-F238E27FC236}">
                <a16:creationId xmlns:a16="http://schemas.microsoft.com/office/drawing/2014/main" id="{CE49EB2A-8A5F-F94E-BFB9-B203A111149D}"/>
              </a:ext>
            </a:extLst>
          </p:cNvPr>
          <p:cNvSpPr txBox="1"/>
          <p:nvPr/>
        </p:nvSpPr>
        <p:spPr>
          <a:xfrm>
            <a:off x="3401042" y="2314227"/>
            <a:ext cx="1248841"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1" dirty="0">
                <a:solidFill>
                  <a:prstClr val="black"/>
                </a:solidFill>
                <a:latin typeface="Calibri" panose="020F0502020204030204"/>
              </a:rPr>
              <a:t>p</a:t>
            </a:r>
            <a:r>
              <a:rPr kumimoji="0" lang="en-US" sz="1800" b="1" i="1" u="none" strike="noStrike" kern="1200" cap="none" spc="0" normalizeH="0" baseline="0" noProof="0" dirty="0" err="1">
                <a:ln>
                  <a:noFill/>
                </a:ln>
                <a:solidFill>
                  <a:prstClr val="black"/>
                </a:solidFill>
                <a:effectLst/>
                <a:uLnTx/>
                <a:uFillTx/>
                <a:latin typeface="Calibri" panose="020F0502020204030204"/>
                <a:ea typeface="+mn-ea"/>
                <a:cs typeface="+mn-cs"/>
              </a:rPr>
              <a:t>rops</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1" i="0" u="none" strike="noStrike" kern="1200" cap="none" spc="0" normalizeH="0" baseline="0" noProof="0" dirty="0">
                <a:ln>
                  <a:noFill/>
                </a:ln>
                <a:solidFill>
                  <a:srgbClr val="FF0000"/>
                </a:solidFill>
                <a:effectLst/>
                <a:uLnTx/>
                <a:uFillTx/>
                <a:latin typeface="Calibri" panose="020F0502020204030204"/>
                <a:ea typeface="+mn-ea"/>
                <a:cs typeface="+mn-cs"/>
              </a:rPr>
              <a:t>“greeting”</a:t>
            </a:r>
          </a:p>
        </p:txBody>
      </p:sp>
      <p:sp>
        <p:nvSpPr>
          <p:cNvPr id="24" name="TextBox 23">
            <a:extLst>
              <a:ext uri="{FF2B5EF4-FFF2-40B4-BE49-F238E27FC236}">
                <a16:creationId xmlns:a16="http://schemas.microsoft.com/office/drawing/2014/main" id="{F26325C5-9A5A-2D40-B6CB-D1D3C73AC631}"/>
              </a:ext>
            </a:extLst>
          </p:cNvPr>
          <p:cNvSpPr txBox="1"/>
          <p:nvPr/>
        </p:nvSpPr>
        <p:spPr>
          <a:xfrm>
            <a:off x="2988468" y="4043624"/>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6" name="TextBox 25">
            <a:extLst>
              <a:ext uri="{FF2B5EF4-FFF2-40B4-BE49-F238E27FC236}">
                <a16:creationId xmlns:a16="http://schemas.microsoft.com/office/drawing/2014/main" id="{86F70535-85B8-054A-B683-D52DE3C17689}"/>
              </a:ext>
            </a:extLst>
          </p:cNvPr>
          <p:cNvSpPr txBox="1"/>
          <p:nvPr/>
        </p:nvSpPr>
        <p:spPr>
          <a:xfrm>
            <a:off x="4229758" y="4196490"/>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7" name="TextBox 26">
            <a:extLst>
              <a:ext uri="{FF2B5EF4-FFF2-40B4-BE49-F238E27FC236}">
                <a16:creationId xmlns:a16="http://schemas.microsoft.com/office/drawing/2014/main" id="{474CE815-2937-4746-B076-EDF58DF69251}"/>
              </a:ext>
            </a:extLst>
          </p:cNvPr>
          <p:cNvSpPr txBox="1"/>
          <p:nvPr/>
        </p:nvSpPr>
        <p:spPr>
          <a:xfrm>
            <a:off x="5420135" y="4306806"/>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9" name="TextBox 28">
            <a:extLst>
              <a:ext uri="{FF2B5EF4-FFF2-40B4-BE49-F238E27FC236}">
                <a16:creationId xmlns:a16="http://schemas.microsoft.com/office/drawing/2014/main" id="{B67BF50E-3FA0-DD4D-82DB-9AA3CF19327C}"/>
              </a:ext>
            </a:extLst>
          </p:cNvPr>
          <p:cNvSpPr txBox="1"/>
          <p:nvPr/>
        </p:nvSpPr>
        <p:spPr>
          <a:xfrm>
            <a:off x="6444649" y="4196490"/>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Tree>
    <p:extLst>
      <p:ext uri="{BB962C8B-B14F-4D97-AF65-F5344CB8AC3E}">
        <p14:creationId xmlns:p14="http://schemas.microsoft.com/office/powerpoint/2010/main" val="15080353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DF6A6D-F59D-5E4C-A049-E1E4CC882C92}"/>
              </a:ext>
            </a:extLst>
          </p:cNvPr>
          <p:cNvSpPr>
            <a:spLocks noGrp="1"/>
          </p:cNvSpPr>
          <p:nvPr>
            <p:ph type="title"/>
          </p:nvPr>
        </p:nvSpPr>
        <p:spPr/>
        <p:txBody>
          <a:bodyPr/>
          <a:lstStyle/>
          <a:p>
            <a:pPr algn="ctr"/>
            <a:r>
              <a:rPr lang="en-US" b="1" dirty="0"/>
              <a:t>Pass Props</a:t>
            </a:r>
          </a:p>
        </p:txBody>
      </p:sp>
      <p:sp>
        <p:nvSpPr>
          <p:cNvPr id="3" name="Content Placeholder 2">
            <a:extLst>
              <a:ext uri="{FF2B5EF4-FFF2-40B4-BE49-F238E27FC236}">
                <a16:creationId xmlns:a16="http://schemas.microsoft.com/office/drawing/2014/main" id="{3527D36F-5859-8D43-87D3-EB2A879ADF3C}"/>
              </a:ext>
            </a:extLst>
          </p:cNvPr>
          <p:cNvSpPr>
            <a:spLocks noGrp="1"/>
          </p:cNvSpPr>
          <p:nvPr>
            <p:ph idx="1"/>
          </p:nvPr>
        </p:nvSpPr>
        <p:spPr/>
        <p:txBody>
          <a:bodyPr/>
          <a:lstStyle/>
          <a:p>
            <a:endParaRPr lang="en-US" dirty="0"/>
          </a:p>
          <a:p>
            <a:endParaRPr lang="en-US" dirty="0"/>
          </a:p>
          <a:p>
            <a:pPr marL="0" indent="0" algn="ctr">
              <a:buNone/>
            </a:pPr>
            <a:r>
              <a:rPr lang="en-US" b="1" dirty="0"/>
              <a:t>&lt;tesla-header </a:t>
            </a:r>
            <a:r>
              <a:rPr lang="en-US" b="1" dirty="0">
                <a:solidFill>
                  <a:srgbClr val="C00000"/>
                </a:solidFill>
              </a:rPr>
              <a:t>:greeting</a:t>
            </a:r>
            <a:r>
              <a:rPr lang="en-US" b="1" dirty="0"/>
              <a:t>= “greetings” /&gt;</a:t>
            </a:r>
          </a:p>
        </p:txBody>
      </p:sp>
    </p:spTree>
    <p:extLst>
      <p:ext uri="{BB962C8B-B14F-4D97-AF65-F5344CB8AC3E}">
        <p14:creationId xmlns:p14="http://schemas.microsoft.com/office/powerpoint/2010/main" val="34285095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8A2368-7323-1343-8B9B-9644C7D71A05}"/>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61F996A4-E432-634E-9F50-72B0E4F342FC}"/>
              </a:ext>
            </a:extLst>
          </p:cNvPr>
          <p:cNvSpPr>
            <a:spLocks noGrp="1"/>
          </p:cNvSpPr>
          <p:nvPr>
            <p:ph idx="1"/>
          </p:nvPr>
        </p:nvSpPr>
        <p:spPr/>
        <p:txBody>
          <a:bodyPr>
            <a:normAutofit lnSpcReduction="10000"/>
          </a:bodyPr>
          <a:lstStyle/>
          <a:p>
            <a:pPr marL="0" indent="0" algn="ctr">
              <a:buNone/>
            </a:pPr>
            <a:endParaRPr lang="en-US" b="1" dirty="0"/>
          </a:p>
          <a:p>
            <a:pPr marL="0" indent="0" algn="ctr">
              <a:buNone/>
            </a:pPr>
            <a:r>
              <a:rPr lang="en-US" b="1" dirty="0"/>
              <a:t>Component based</a:t>
            </a:r>
            <a:endParaRPr lang="en-US" b="0" dirty="0">
              <a:effectLst/>
            </a:endParaRPr>
          </a:p>
          <a:p>
            <a:pPr marL="0" indent="0" algn="ctr">
              <a:buNone/>
            </a:pPr>
            <a:br>
              <a:rPr lang="en-US" b="0" dirty="0">
                <a:effectLst/>
              </a:rPr>
            </a:br>
            <a:r>
              <a:rPr lang="en-US" b="1" dirty="0"/>
              <a:t>Focused on the view layer (</a:t>
            </a:r>
            <a:r>
              <a:rPr lang="en-US" b="1" i="1" dirty="0"/>
              <a:t>all browsers</a:t>
            </a:r>
            <a:r>
              <a:rPr lang="en-US" b="1" dirty="0"/>
              <a:t>)</a:t>
            </a:r>
            <a:endParaRPr lang="en-US" b="0" dirty="0">
              <a:effectLst/>
            </a:endParaRPr>
          </a:p>
          <a:p>
            <a:pPr marL="0" indent="0" algn="ctr">
              <a:buNone/>
            </a:pPr>
            <a:br>
              <a:rPr lang="en-US" b="0" dirty="0">
                <a:effectLst/>
              </a:rPr>
            </a:br>
            <a:r>
              <a:rPr lang="en-US" b="1" dirty="0"/>
              <a:t>Integration with Angular or React</a:t>
            </a:r>
            <a:endParaRPr lang="en-US" b="0" dirty="0">
              <a:effectLst/>
            </a:endParaRPr>
          </a:p>
          <a:p>
            <a:pPr marL="0" indent="0" algn="ctr">
              <a:buNone/>
            </a:pPr>
            <a:br>
              <a:rPr lang="en-US" b="0" dirty="0">
                <a:effectLst/>
              </a:rPr>
            </a:br>
            <a:r>
              <a:rPr lang="en-US" b="1" dirty="0"/>
              <a:t>Small and compact (21 </a:t>
            </a:r>
            <a:r>
              <a:rPr lang="en-US" b="1" dirty="0" err="1"/>
              <a:t>Kb</a:t>
            </a:r>
            <a:r>
              <a:rPr lang="en-US" b="1" dirty="0"/>
              <a:t>)</a:t>
            </a:r>
            <a:endParaRPr lang="en-US" b="0" dirty="0">
              <a:effectLst/>
            </a:endParaRPr>
          </a:p>
          <a:p>
            <a:pPr marL="0" indent="0" algn="ctr">
              <a:buNone/>
            </a:pPr>
            <a:br>
              <a:rPr lang="en-US" dirty="0"/>
            </a:br>
            <a:endParaRPr lang="en-US" dirty="0"/>
          </a:p>
        </p:txBody>
      </p:sp>
      <p:sp>
        <p:nvSpPr>
          <p:cNvPr id="4" name="Rectangle 3">
            <a:extLst>
              <a:ext uri="{FF2B5EF4-FFF2-40B4-BE49-F238E27FC236}">
                <a16:creationId xmlns:a16="http://schemas.microsoft.com/office/drawing/2014/main" id="{2A3A1F1D-BC2C-DB4A-9304-5B5D86046666}"/>
              </a:ext>
            </a:extLst>
          </p:cNvPr>
          <p:cNvSpPr/>
          <p:nvPr/>
        </p:nvSpPr>
        <p:spPr>
          <a:xfrm>
            <a:off x="5977217" y="3244334"/>
            <a:ext cx="237566" cy="369332"/>
          </a:xfrm>
          <a:prstGeom prst="rect">
            <a:avLst/>
          </a:prstGeom>
        </p:spPr>
        <p:txBody>
          <a:bodyPr wrap="none">
            <a:spAutoFit/>
          </a:bodyPr>
          <a:lstStyle/>
          <a:p>
            <a:r>
              <a:rPr lang="en-US" b="0" dirty="0">
                <a:effectLst/>
              </a:rPr>
              <a:t> </a:t>
            </a:r>
            <a:endParaRPr lang="en-US" dirty="0"/>
          </a:p>
        </p:txBody>
      </p:sp>
      <p:sp>
        <p:nvSpPr>
          <p:cNvPr id="5" name="Rectangle 4">
            <a:extLst>
              <a:ext uri="{FF2B5EF4-FFF2-40B4-BE49-F238E27FC236}">
                <a16:creationId xmlns:a16="http://schemas.microsoft.com/office/drawing/2014/main" id="{7B069904-C015-9E4F-9325-0F64657AC884}"/>
              </a:ext>
            </a:extLst>
          </p:cNvPr>
          <p:cNvSpPr/>
          <p:nvPr/>
        </p:nvSpPr>
        <p:spPr>
          <a:xfrm>
            <a:off x="5977217" y="3244334"/>
            <a:ext cx="237566" cy="369332"/>
          </a:xfrm>
          <a:prstGeom prst="rect">
            <a:avLst/>
          </a:prstGeom>
        </p:spPr>
        <p:txBody>
          <a:bodyPr wrap="none">
            <a:spAutoFit/>
          </a:bodyPr>
          <a:lstStyle/>
          <a:p>
            <a:r>
              <a:rPr lang="en-US" b="0" dirty="0">
                <a:effectLst/>
              </a:rPr>
              <a:t> </a:t>
            </a:r>
            <a:endParaRPr lang="en-US" dirty="0"/>
          </a:p>
        </p:txBody>
      </p:sp>
      <p:sp>
        <p:nvSpPr>
          <p:cNvPr id="6" name="Rectangle 5">
            <a:extLst>
              <a:ext uri="{FF2B5EF4-FFF2-40B4-BE49-F238E27FC236}">
                <a16:creationId xmlns:a16="http://schemas.microsoft.com/office/drawing/2014/main" id="{F98E9F43-B786-6E4B-8E58-7F67BC8B3797}"/>
              </a:ext>
            </a:extLst>
          </p:cNvPr>
          <p:cNvSpPr/>
          <p:nvPr/>
        </p:nvSpPr>
        <p:spPr>
          <a:xfrm>
            <a:off x="5977217" y="3244334"/>
            <a:ext cx="237566" cy="369332"/>
          </a:xfrm>
          <a:prstGeom prst="rect">
            <a:avLst/>
          </a:prstGeom>
        </p:spPr>
        <p:txBody>
          <a:bodyPr wrap="none">
            <a:spAutoFit/>
          </a:bodyPr>
          <a:lstStyle/>
          <a:p>
            <a:r>
              <a:rPr lang="en-US" b="0" dirty="0">
                <a:effectLst/>
              </a:rPr>
              <a:t> </a:t>
            </a:r>
            <a:endParaRPr lang="en-US" dirty="0"/>
          </a:p>
        </p:txBody>
      </p:sp>
      <p:pic>
        <p:nvPicPr>
          <p:cNvPr id="8" name="Picture 7">
            <a:extLst>
              <a:ext uri="{FF2B5EF4-FFF2-40B4-BE49-F238E27FC236}">
                <a16:creationId xmlns:a16="http://schemas.microsoft.com/office/drawing/2014/main" id="{D2307209-A455-B845-B385-B2920DE0F51F}"/>
              </a:ext>
            </a:extLst>
          </p:cNvPr>
          <p:cNvPicPr>
            <a:picLocks noChangeAspect="1"/>
          </p:cNvPicPr>
          <p:nvPr/>
        </p:nvPicPr>
        <p:blipFill>
          <a:blip r:embed="rId2"/>
          <a:stretch>
            <a:fillRect/>
          </a:stretch>
        </p:blipFill>
        <p:spPr>
          <a:xfrm>
            <a:off x="5099866" y="508363"/>
            <a:ext cx="1317262" cy="1317262"/>
          </a:xfrm>
          <a:prstGeom prst="rect">
            <a:avLst/>
          </a:prstGeom>
        </p:spPr>
      </p:pic>
      <p:pic>
        <p:nvPicPr>
          <p:cNvPr id="9" name="Content Placeholder 4">
            <a:extLst>
              <a:ext uri="{FF2B5EF4-FFF2-40B4-BE49-F238E27FC236}">
                <a16:creationId xmlns:a16="http://schemas.microsoft.com/office/drawing/2014/main" id="{CB60DC82-1BD5-E144-9355-45E699CB50C3}"/>
              </a:ext>
            </a:extLst>
          </p:cNvPr>
          <p:cNvPicPr>
            <a:picLocks noChangeAspect="1"/>
          </p:cNvPicPr>
          <p:nvPr/>
        </p:nvPicPr>
        <p:blipFill>
          <a:blip r:embed="rId3"/>
          <a:stretch>
            <a:fillRect/>
          </a:stretch>
        </p:blipFill>
        <p:spPr>
          <a:xfrm>
            <a:off x="7916778" y="1967200"/>
            <a:ext cx="2282324" cy="883061"/>
          </a:xfrm>
          <a:prstGeom prst="rect">
            <a:avLst/>
          </a:prstGeom>
        </p:spPr>
      </p:pic>
      <p:pic>
        <p:nvPicPr>
          <p:cNvPr id="10" name="Picture 9">
            <a:extLst>
              <a:ext uri="{FF2B5EF4-FFF2-40B4-BE49-F238E27FC236}">
                <a16:creationId xmlns:a16="http://schemas.microsoft.com/office/drawing/2014/main" id="{93FBD96F-110C-A849-AA3E-9471B8C9CADD}"/>
              </a:ext>
            </a:extLst>
          </p:cNvPr>
          <p:cNvPicPr>
            <a:picLocks noChangeAspect="1"/>
          </p:cNvPicPr>
          <p:nvPr/>
        </p:nvPicPr>
        <p:blipFill>
          <a:blip r:embed="rId4"/>
          <a:stretch>
            <a:fillRect/>
          </a:stretch>
        </p:blipFill>
        <p:spPr>
          <a:xfrm>
            <a:off x="8807116" y="3673338"/>
            <a:ext cx="1127291" cy="845469"/>
          </a:xfrm>
          <a:prstGeom prst="rect">
            <a:avLst/>
          </a:prstGeom>
        </p:spPr>
      </p:pic>
      <p:pic>
        <p:nvPicPr>
          <p:cNvPr id="11" name="Afbeelding 3">
            <a:extLst>
              <a:ext uri="{FF2B5EF4-FFF2-40B4-BE49-F238E27FC236}">
                <a16:creationId xmlns:a16="http://schemas.microsoft.com/office/drawing/2014/main" id="{B31C77D3-5A58-D049-A8B9-EBC125A8497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02568" y="3613667"/>
            <a:ext cx="905140" cy="905140"/>
          </a:xfrm>
          <a:prstGeom prst="rect">
            <a:avLst/>
          </a:prstGeom>
        </p:spPr>
      </p:pic>
    </p:spTree>
    <p:extLst>
      <p:ext uri="{BB962C8B-B14F-4D97-AF65-F5344CB8AC3E}">
        <p14:creationId xmlns:p14="http://schemas.microsoft.com/office/powerpoint/2010/main" val="30445008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A5EB8-6C29-9F47-ACF4-C6F41811C45C}"/>
              </a:ext>
            </a:extLst>
          </p:cNvPr>
          <p:cNvSpPr>
            <a:spLocks noGrp="1"/>
          </p:cNvSpPr>
          <p:nvPr>
            <p:ph type="title"/>
          </p:nvPr>
        </p:nvSpPr>
        <p:spPr>
          <a:xfrm>
            <a:off x="848711" y="344104"/>
            <a:ext cx="10515600" cy="1325563"/>
          </a:xfrm>
        </p:spPr>
        <p:txBody>
          <a:bodyPr/>
          <a:lstStyle/>
          <a:p>
            <a:pPr algn="ctr"/>
            <a:r>
              <a:rPr lang="en-US" b="1" dirty="0"/>
              <a:t>Emit events</a:t>
            </a:r>
          </a:p>
        </p:txBody>
      </p:sp>
      <p:sp>
        <p:nvSpPr>
          <p:cNvPr id="3" name="Content Placeholder 2">
            <a:extLst>
              <a:ext uri="{FF2B5EF4-FFF2-40B4-BE49-F238E27FC236}">
                <a16:creationId xmlns:a16="http://schemas.microsoft.com/office/drawing/2014/main" id="{F9DEC7A5-5696-B841-BDE8-C6E2E30D4537}"/>
              </a:ext>
            </a:extLst>
          </p:cNvPr>
          <p:cNvSpPr>
            <a:spLocks noGrp="1"/>
          </p:cNvSpPr>
          <p:nvPr>
            <p:ph idx="1"/>
          </p:nvPr>
        </p:nvSpPr>
        <p:spPr>
          <a:xfrm>
            <a:off x="848711" y="2177297"/>
            <a:ext cx="10515600" cy="4351338"/>
          </a:xfrm>
        </p:spPr>
        <p:txBody>
          <a:bodyPr/>
          <a:lstStyle/>
          <a:p>
            <a:endParaRPr lang="en-US" dirty="0"/>
          </a:p>
        </p:txBody>
      </p:sp>
      <p:sp>
        <p:nvSpPr>
          <p:cNvPr id="4" name="Rectangle 3">
            <a:extLst>
              <a:ext uri="{FF2B5EF4-FFF2-40B4-BE49-F238E27FC236}">
                <a16:creationId xmlns:a16="http://schemas.microsoft.com/office/drawing/2014/main" id="{22FF32ED-A767-5146-87C9-0C1FCAF163AC}"/>
              </a:ext>
            </a:extLst>
          </p:cNvPr>
          <p:cNvSpPr/>
          <p:nvPr/>
        </p:nvSpPr>
        <p:spPr>
          <a:xfrm>
            <a:off x="5081752" y="2956760"/>
            <a:ext cx="2049517" cy="9144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TeslaBattery</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2F14F6D9-504B-954C-BB33-CB82E0F3EE23}"/>
              </a:ext>
            </a:extLst>
          </p:cNvPr>
          <p:cNvSpPr/>
          <p:nvPr/>
        </p:nvSpPr>
        <p:spPr>
          <a:xfrm>
            <a:off x="1690852" y="4808059"/>
            <a:ext cx="1313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TeslaCar</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1A9C91A4-18B5-2F41-AF22-D7DFB05B7DE9}"/>
              </a:ext>
            </a:extLst>
          </p:cNvPr>
          <p:cNvSpPr/>
          <p:nvPr/>
        </p:nvSpPr>
        <p:spPr>
          <a:xfrm>
            <a:off x="3746609" y="4819637"/>
            <a:ext cx="1313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TeslaStats</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C867539D-B6B4-0A4C-B6C4-612D7AAC5127}"/>
              </a:ext>
            </a:extLst>
          </p:cNvPr>
          <p:cNvSpPr/>
          <p:nvPr/>
        </p:nvSpPr>
        <p:spPr>
          <a:xfrm>
            <a:off x="5734539" y="4819637"/>
            <a:ext cx="1470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TeslaCounter</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299E806D-2D11-EC46-8B3A-13D3E8FC8837}"/>
              </a:ext>
            </a:extLst>
          </p:cNvPr>
          <p:cNvSpPr/>
          <p:nvPr/>
        </p:nvSpPr>
        <p:spPr>
          <a:xfrm>
            <a:off x="7836776" y="4819637"/>
            <a:ext cx="1433349"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TeslaClimate</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F6BD04E-AAD8-4947-BCF5-68075F9BFB40}"/>
              </a:ext>
            </a:extLst>
          </p:cNvPr>
          <p:cNvSpPr/>
          <p:nvPr/>
        </p:nvSpPr>
        <p:spPr>
          <a:xfrm>
            <a:off x="9901569" y="4808059"/>
            <a:ext cx="1433349"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TeslaWheels</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cxnSp>
        <p:nvCxnSpPr>
          <p:cNvPr id="14" name="Straight Arrow Connector 13">
            <a:extLst>
              <a:ext uri="{FF2B5EF4-FFF2-40B4-BE49-F238E27FC236}">
                <a16:creationId xmlns:a16="http://schemas.microsoft.com/office/drawing/2014/main" id="{C27F897F-CC2C-A54A-9465-CBD1976B32F4}"/>
              </a:ext>
            </a:extLst>
          </p:cNvPr>
          <p:cNvCxnSpPr>
            <a:cxnSpLocks/>
          </p:cNvCxnSpPr>
          <p:nvPr/>
        </p:nvCxnSpPr>
        <p:spPr>
          <a:xfrm flipH="1">
            <a:off x="2238704" y="3894316"/>
            <a:ext cx="3605048"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188A04C-13D7-2444-A927-66B0363E599E}"/>
              </a:ext>
            </a:extLst>
          </p:cNvPr>
          <p:cNvCxnSpPr>
            <a:cxnSpLocks/>
          </p:cNvCxnSpPr>
          <p:nvPr/>
        </p:nvCxnSpPr>
        <p:spPr>
          <a:xfrm>
            <a:off x="6048376" y="3894316"/>
            <a:ext cx="4588094"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3AFBA50-59B6-5846-AB73-DC4406CC8EAD}"/>
              </a:ext>
            </a:extLst>
          </p:cNvPr>
          <p:cNvCxnSpPr>
            <a:cxnSpLocks/>
          </p:cNvCxnSpPr>
          <p:nvPr/>
        </p:nvCxnSpPr>
        <p:spPr>
          <a:xfrm>
            <a:off x="6048376" y="3894316"/>
            <a:ext cx="2496535"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B998304-C08F-6647-A40A-CB5BB079487C}"/>
              </a:ext>
            </a:extLst>
          </p:cNvPr>
          <p:cNvCxnSpPr>
            <a:cxnSpLocks/>
          </p:cNvCxnSpPr>
          <p:nvPr/>
        </p:nvCxnSpPr>
        <p:spPr>
          <a:xfrm>
            <a:off x="5972668" y="3894316"/>
            <a:ext cx="375581"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110FEFAE-3766-684D-B456-DB7CD1E9B2B2}"/>
              </a:ext>
            </a:extLst>
          </p:cNvPr>
          <p:cNvCxnSpPr>
            <a:cxnSpLocks/>
          </p:cNvCxnSpPr>
          <p:nvPr/>
        </p:nvCxnSpPr>
        <p:spPr>
          <a:xfrm flipH="1">
            <a:off x="4376902" y="3898298"/>
            <a:ext cx="1542558" cy="9213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63470E50-1711-F64A-B79E-187A8C5740F1}"/>
              </a:ext>
            </a:extLst>
          </p:cNvPr>
          <p:cNvSpPr/>
          <p:nvPr/>
        </p:nvSpPr>
        <p:spPr>
          <a:xfrm>
            <a:off x="5050221" y="1669667"/>
            <a:ext cx="2049517" cy="9144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App.vue</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34" name="Straight Arrow Connector 33">
            <a:extLst>
              <a:ext uri="{FF2B5EF4-FFF2-40B4-BE49-F238E27FC236}">
                <a16:creationId xmlns:a16="http://schemas.microsoft.com/office/drawing/2014/main" id="{38237798-9C43-D643-A749-7A0B6BAC4257}"/>
              </a:ext>
            </a:extLst>
          </p:cNvPr>
          <p:cNvCxnSpPr>
            <a:cxnSpLocks/>
          </p:cNvCxnSpPr>
          <p:nvPr/>
        </p:nvCxnSpPr>
        <p:spPr>
          <a:xfrm>
            <a:off x="6106510" y="2584067"/>
            <a:ext cx="0" cy="3989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F2DB9F63-7BCC-E148-A2AA-69EC9BF64762}"/>
              </a:ext>
            </a:extLst>
          </p:cNvPr>
          <p:cNvSpPr/>
          <p:nvPr/>
        </p:nvSpPr>
        <p:spPr>
          <a:xfrm>
            <a:off x="2721850" y="2974127"/>
            <a:ext cx="2049517" cy="914400"/>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TeslaHeader</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18" name="Straight Arrow Connector 17">
            <a:extLst>
              <a:ext uri="{FF2B5EF4-FFF2-40B4-BE49-F238E27FC236}">
                <a16:creationId xmlns:a16="http://schemas.microsoft.com/office/drawing/2014/main" id="{BA9EB9DB-6E35-0046-8253-09BC1649B766}"/>
              </a:ext>
            </a:extLst>
          </p:cNvPr>
          <p:cNvCxnSpPr>
            <a:cxnSpLocks/>
          </p:cNvCxnSpPr>
          <p:nvPr/>
        </p:nvCxnSpPr>
        <p:spPr>
          <a:xfrm flipH="1">
            <a:off x="3746608" y="2584067"/>
            <a:ext cx="2328371" cy="3726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B835E63D-439D-A24C-AF82-589EB575DDCD}"/>
              </a:ext>
            </a:extLst>
          </p:cNvPr>
          <p:cNvSpPr txBox="1"/>
          <p:nvPr/>
        </p:nvSpPr>
        <p:spPr>
          <a:xfrm>
            <a:off x="8144614" y="3982070"/>
            <a:ext cx="817671" cy="3768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3" name="TextBox 22">
            <a:extLst>
              <a:ext uri="{FF2B5EF4-FFF2-40B4-BE49-F238E27FC236}">
                <a16:creationId xmlns:a16="http://schemas.microsoft.com/office/drawing/2014/main" id="{CE49EB2A-8A5F-F94E-BFB9-B203A111149D}"/>
              </a:ext>
            </a:extLst>
          </p:cNvPr>
          <p:cNvSpPr txBox="1"/>
          <p:nvPr/>
        </p:nvSpPr>
        <p:spPr>
          <a:xfrm>
            <a:off x="3401042" y="2314227"/>
            <a:ext cx="1248841"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1" dirty="0">
                <a:solidFill>
                  <a:prstClr val="black"/>
                </a:solidFill>
                <a:latin typeface="Calibri" panose="020F0502020204030204"/>
              </a:rPr>
              <a:t>p</a:t>
            </a:r>
            <a:r>
              <a:rPr kumimoji="0" lang="en-US" sz="1800" b="1" i="1" u="none" strike="noStrike" kern="1200" cap="none" spc="0" normalizeH="0" baseline="0" noProof="0" dirty="0" err="1">
                <a:ln>
                  <a:noFill/>
                </a:ln>
                <a:solidFill>
                  <a:prstClr val="black"/>
                </a:solidFill>
                <a:effectLst/>
                <a:uLnTx/>
                <a:uFillTx/>
                <a:latin typeface="Calibri" panose="020F0502020204030204"/>
                <a:ea typeface="+mn-ea"/>
                <a:cs typeface="+mn-cs"/>
              </a:rPr>
              <a:t>rops</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1" i="0" u="none" strike="noStrike" kern="1200" cap="none" spc="0" normalizeH="0" baseline="0" noProof="0" dirty="0">
                <a:ln>
                  <a:noFill/>
                </a:ln>
                <a:solidFill>
                  <a:srgbClr val="FF0000"/>
                </a:solidFill>
                <a:effectLst/>
                <a:uLnTx/>
                <a:uFillTx/>
                <a:latin typeface="Calibri" panose="020F0502020204030204"/>
                <a:ea typeface="+mn-ea"/>
                <a:cs typeface="+mn-cs"/>
              </a:rPr>
              <a:t>“greeting”</a:t>
            </a:r>
          </a:p>
        </p:txBody>
      </p:sp>
      <p:sp>
        <p:nvSpPr>
          <p:cNvPr id="24" name="TextBox 23">
            <a:extLst>
              <a:ext uri="{FF2B5EF4-FFF2-40B4-BE49-F238E27FC236}">
                <a16:creationId xmlns:a16="http://schemas.microsoft.com/office/drawing/2014/main" id="{F26325C5-9A5A-2D40-B6CB-D1D3C73AC631}"/>
              </a:ext>
            </a:extLst>
          </p:cNvPr>
          <p:cNvSpPr txBox="1"/>
          <p:nvPr/>
        </p:nvSpPr>
        <p:spPr>
          <a:xfrm>
            <a:off x="2988468" y="4043624"/>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6" name="TextBox 25">
            <a:extLst>
              <a:ext uri="{FF2B5EF4-FFF2-40B4-BE49-F238E27FC236}">
                <a16:creationId xmlns:a16="http://schemas.microsoft.com/office/drawing/2014/main" id="{86F70535-85B8-054A-B683-D52DE3C17689}"/>
              </a:ext>
            </a:extLst>
          </p:cNvPr>
          <p:cNvSpPr txBox="1"/>
          <p:nvPr/>
        </p:nvSpPr>
        <p:spPr>
          <a:xfrm>
            <a:off x="4229758" y="4196490"/>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7" name="TextBox 26">
            <a:extLst>
              <a:ext uri="{FF2B5EF4-FFF2-40B4-BE49-F238E27FC236}">
                <a16:creationId xmlns:a16="http://schemas.microsoft.com/office/drawing/2014/main" id="{474CE815-2937-4746-B076-EDF58DF69251}"/>
              </a:ext>
            </a:extLst>
          </p:cNvPr>
          <p:cNvSpPr txBox="1"/>
          <p:nvPr/>
        </p:nvSpPr>
        <p:spPr>
          <a:xfrm>
            <a:off x="5420135" y="4306806"/>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9" name="TextBox 28">
            <a:extLst>
              <a:ext uri="{FF2B5EF4-FFF2-40B4-BE49-F238E27FC236}">
                <a16:creationId xmlns:a16="http://schemas.microsoft.com/office/drawing/2014/main" id="{B67BF50E-3FA0-DD4D-82DB-9AA3CF19327C}"/>
              </a:ext>
            </a:extLst>
          </p:cNvPr>
          <p:cNvSpPr txBox="1"/>
          <p:nvPr/>
        </p:nvSpPr>
        <p:spPr>
          <a:xfrm>
            <a:off x="6444649" y="4196490"/>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cxnSp>
        <p:nvCxnSpPr>
          <p:cNvPr id="30" name="Straight Arrow Connector 29">
            <a:extLst>
              <a:ext uri="{FF2B5EF4-FFF2-40B4-BE49-F238E27FC236}">
                <a16:creationId xmlns:a16="http://schemas.microsoft.com/office/drawing/2014/main" id="{41D68176-2088-5E44-909C-68DBBF4CDFD3}"/>
              </a:ext>
            </a:extLst>
          </p:cNvPr>
          <p:cNvCxnSpPr>
            <a:cxnSpLocks/>
          </p:cNvCxnSpPr>
          <p:nvPr/>
        </p:nvCxnSpPr>
        <p:spPr>
          <a:xfrm flipH="1" flipV="1">
            <a:off x="7155493" y="3413960"/>
            <a:ext cx="3670162" cy="134842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585D81D3-8023-074E-9970-BE0D1114829B}"/>
              </a:ext>
            </a:extLst>
          </p:cNvPr>
          <p:cNvSpPr txBox="1"/>
          <p:nvPr/>
        </p:nvSpPr>
        <p:spPr>
          <a:xfrm>
            <a:off x="8238386" y="3431327"/>
            <a:ext cx="817671" cy="3768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emit</a:t>
            </a:r>
          </a:p>
        </p:txBody>
      </p:sp>
    </p:spTree>
    <p:extLst>
      <p:ext uri="{BB962C8B-B14F-4D97-AF65-F5344CB8AC3E}">
        <p14:creationId xmlns:p14="http://schemas.microsoft.com/office/powerpoint/2010/main" val="27998150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B3F0A6-4F50-AC4D-B73A-3B3C23991EA8}"/>
              </a:ext>
            </a:extLst>
          </p:cNvPr>
          <p:cNvSpPr>
            <a:spLocks noGrp="1"/>
          </p:cNvSpPr>
          <p:nvPr>
            <p:ph type="title"/>
          </p:nvPr>
        </p:nvSpPr>
        <p:spPr/>
        <p:txBody>
          <a:bodyPr/>
          <a:lstStyle/>
          <a:p>
            <a:pPr algn="ctr"/>
            <a:r>
              <a:rPr lang="en-US" b="1" dirty="0"/>
              <a:t>Emit events</a:t>
            </a:r>
          </a:p>
        </p:txBody>
      </p:sp>
      <p:sp>
        <p:nvSpPr>
          <p:cNvPr id="3" name="Content Placeholder 2">
            <a:extLst>
              <a:ext uri="{FF2B5EF4-FFF2-40B4-BE49-F238E27FC236}">
                <a16:creationId xmlns:a16="http://schemas.microsoft.com/office/drawing/2014/main" id="{DF3DA847-54A3-9746-9890-4267959DD940}"/>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10117272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0AD46-42A7-B445-9264-D56E2CDA4BD8}"/>
              </a:ext>
            </a:extLst>
          </p:cNvPr>
          <p:cNvSpPr>
            <a:spLocks noGrp="1"/>
          </p:cNvSpPr>
          <p:nvPr>
            <p:ph type="title"/>
          </p:nvPr>
        </p:nvSpPr>
        <p:spPr/>
        <p:txBody>
          <a:bodyPr/>
          <a:lstStyle/>
          <a:p>
            <a:pPr algn="ctr"/>
            <a:r>
              <a:rPr lang="en-US" b="1" dirty="0"/>
              <a:t>Tesla Battery Component </a:t>
            </a:r>
            <a:br>
              <a:rPr lang="en-US" b="1" dirty="0"/>
            </a:br>
            <a:r>
              <a:rPr lang="en-US" b="1" dirty="0"/>
              <a:t>(</a:t>
            </a:r>
            <a:r>
              <a:rPr lang="en-US" b="1" dirty="0">
                <a:solidFill>
                  <a:schemeClr val="accent2"/>
                </a:solidFill>
              </a:rPr>
              <a:t>Container component</a:t>
            </a:r>
            <a:r>
              <a:rPr lang="en-US" b="1" dirty="0"/>
              <a:t>)</a:t>
            </a:r>
          </a:p>
        </p:txBody>
      </p:sp>
      <p:pic>
        <p:nvPicPr>
          <p:cNvPr id="5" name="Content Placeholder 4">
            <a:extLst>
              <a:ext uri="{FF2B5EF4-FFF2-40B4-BE49-F238E27FC236}">
                <a16:creationId xmlns:a16="http://schemas.microsoft.com/office/drawing/2014/main" id="{90863064-F897-BD4C-B72B-53E3CC4E0A45}"/>
              </a:ext>
            </a:extLst>
          </p:cNvPr>
          <p:cNvPicPr>
            <a:picLocks noGrp="1" noChangeAspect="1"/>
          </p:cNvPicPr>
          <p:nvPr>
            <p:ph idx="1"/>
          </p:nvPr>
        </p:nvPicPr>
        <p:blipFill>
          <a:blip r:embed="rId2"/>
          <a:stretch>
            <a:fillRect/>
          </a:stretch>
        </p:blipFill>
        <p:spPr>
          <a:xfrm>
            <a:off x="3920358" y="1816935"/>
            <a:ext cx="5059735" cy="5041065"/>
          </a:xfrm>
        </p:spPr>
      </p:pic>
    </p:spTree>
    <p:extLst>
      <p:ext uri="{BB962C8B-B14F-4D97-AF65-F5344CB8AC3E}">
        <p14:creationId xmlns:p14="http://schemas.microsoft.com/office/powerpoint/2010/main" val="259670523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BF0820-C050-1940-A695-0C3EFBDA0A7C}"/>
              </a:ext>
            </a:extLst>
          </p:cNvPr>
          <p:cNvSpPr>
            <a:spLocks noGrp="1"/>
          </p:cNvSpPr>
          <p:nvPr>
            <p:ph type="title"/>
          </p:nvPr>
        </p:nvSpPr>
        <p:spPr/>
        <p:txBody>
          <a:bodyPr/>
          <a:lstStyle/>
          <a:p>
            <a:pPr algn="ctr"/>
            <a:r>
              <a:rPr lang="en-US" b="1" dirty="0"/>
              <a:t>Tesla Battery Component (</a:t>
            </a:r>
            <a:r>
              <a:rPr lang="en-US" b="1" dirty="0">
                <a:solidFill>
                  <a:srgbClr val="FF0000"/>
                </a:solidFill>
              </a:rPr>
              <a:t>template</a:t>
            </a:r>
            <a:r>
              <a:rPr lang="en-US" b="1" dirty="0"/>
              <a:t>)</a:t>
            </a:r>
            <a:endParaRPr lang="en-US" dirty="0"/>
          </a:p>
        </p:txBody>
      </p:sp>
      <p:pic>
        <p:nvPicPr>
          <p:cNvPr id="5" name="Content Placeholder 4">
            <a:extLst>
              <a:ext uri="{FF2B5EF4-FFF2-40B4-BE49-F238E27FC236}">
                <a16:creationId xmlns:a16="http://schemas.microsoft.com/office/drawing/2014/main" id="{3213FB1D-0EE7-3843-81CF-9B96F9B97DF1}"/>
              </a:ext>
            </a:extLst>
          </p:cNvPr>
          <p:cNvPicPr>
            <a:picLocks noGrp="1" noChangeAspect="1"/>
          </p:cNvPicPr>
          <p:nvPr>
            <p:ph idx="1"/>
          </p:nvPr>
        </p:nvPicPr>
        <p:blipFill>
          <a:blip r:embed="rId2"/>
          <a:stretch>
            <a:fillRect/>
          </a:stretch>
        </p:blipFill>
        <p:spPr>
          <a:xfrm>
            <a:off x="1491788" y="1825625"/>
            <a:ext cx="9208423" cy="4351338"/>
          </a:xfrm>
        </p:spPr>
      </p:pic>
    </p:spTree>
    <p:extLst>
      <p:ext uri="{BB962C8B-B14F-4D97-AF65-F5344CB8AC3E}">
        <p14:creationId xmlns:p14="http://schemas.microsoft.com/office/powerpoint/2010/main" val="59806101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FFA0CD-DB2F-F84D-8C54-FF43FDDBEFCE}"/>
              </a:ext>
            </a:extLst>
          </p:cNvPr>
          <p:cNvSpPr>
            <a:spLocks noGrp="1"/>
          </p:cNvSpPr>
          <p:nvPr>
            <p:ph type="title"/>
          </p:nvPr>
        </p:nvSpPr>
        <p:spPr/>
        <p:txBody>
          <a:bodyPr/>
          <a:lstStyle/>
          <a:p>
            <a:pPr algn="ctr"/>
            <a:r>
              <a:rPr lang="en-US" b="1" dirty="0" err="1"/>
              <a:t>TeslaCar</a:t>
            </a:r>
            <a:endParaRPr lang="en-US" b="1" dirty="0"/>
          </a:p>
        </p:txBody>
      </p:sp>
      <p:pic>
        <p:nvPicPr>
          <p:cNvPr id="5" name="Content Placeholder 4">
            <a:extLst>
              <a:ext uri="{FF2B5EF4-FFF2-40B4-BE49-F238E27FC236}">
                <a16:creationId xmlns:a16="http://schemas.microsoft.com/office/drawing/2014/main" id="{4B99F2B0-AF2A-AF40-B5E3-CE2BDF79E1E6}"/>
              </a:ext>
            </a:extLst>
          </p:cNvPr>
          <p:cNvPicPr>
            <a:picLocks noGrp="1" noChangeAspect="1"/>
          </p:cNvPicPr>
          <p:nvPr>
            <p:ph idx="1"/>
          </p:nvPr>
        </p:nvPicPr>
        <p:blipFill>
          <a:blip r:embed="rId2"/>
          <a:stretch>
            <a:fillRect/>
          </a:stretch>
        </p:blipFill>
        <p:spPr>
          <a:xfrm>
            <a:off x="1809324" y="1545021"/>
            <a:ext cx="8573351" cy="5150070"/>
          </a:xfrm>
        </p:spPr>
      </p:pic>
    </p:spTree>
    <p:extLst>
      <p:ext uri="{BB962C8B-B14F-4D97-AF65-F5344CB8AC3E}">
        <p14:creationId xmlns:p14="http://schemas.microsoft.com/office/powerpoint/2010/main" val="193008452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E04CED-F841-BE49-9EAB-5F30F307C09D}"/>
              </a:ext>
            </a:extLst>
          </p:cNvPr>
          <p:cNvSpPr>
            <a:spLocks noGrp="1"/>
          </p:cNvSpPr>
          <p:nvPr>
            <p:ph type="title"/>
          </p:nvPr>
        </p:nvSpPr>
        <p:spPr/>
        <p:txBody>
          <a:bodyPr>
            <a:normAutofit fontScale="90000"/>
          </a:bodyPr>
          <a:lstStyle/>
          <a:p>
            <a:br>
              <a:rPr lang="en-US" b="1" dirty="0"/>
            </a:br>
            <a:br>
              <a:rPr lang="en-US" b="1" dirty="0"/>
            </a:br>
            <a:r>
              <a:rPr lang="en-US" b="1" dirty="0"/>
              <a:t>Data service =&gt; </a:t>
            </a:r>
            <a:r>
              <a:rPr lang="en-US" b="1" dirty="0" err="1">
                <a:solidFill>
                  <a:srgbClr val="FF0000"/>
                </a:solidFill>
              </a:rPr>
              <a:t>TeslaBattery.service</a:t>
            </a:r>
            <a:br>
              <a:rPr lang="en-US" dirty="0"/>
            </a:br>
            <a:br>
              <a:rPr lang="en-US" b="1" dirty="0"/>
            </a:br>
            <a:endParaRPr lang="en-US" dirty="0"/>
          </a:p>
        </p:txBody>
      </p:sp>
      <p:sp>
        <p:nvSpPr>
          <p:cNvPr id="3" name="Content Placeholder 2">
            <a:extLst>
              <a:ext uri="{FF2B5EF4-FFF2-40B4-BE49-F238E27FC236}">
                <a16:creationId xmlns:a16="http://schemas.microsoft.com/office/drawing/2014/main" id="{FD0F8B01-110E-7B4E-A911-C0E775672CF0}"/>
              </a:ext>
            </a:extLst>
          </p:cNvPr>
          <p:cNvSpPr>
            <a:spLocks noGrp="1"/>
          </p:cNvSpPr>
          <p:nvPr>
            <p:ph idx="1"/>
          </p:nvPr>
        </p:nvSpPr>
        <p:spPr/>
        <p:txBody>
          <a:bodyPr/>
          <a:lstStyle/>
          <a:p>
            <a:pPr marL="0" indent="0">
              <a:buNone/>
            </a:pPr>
            <a:endParaRPr lang="en-US" dirty="0"/>
          </a:p>
          <a:p>
            <a:pPr marL="0" indent="0">
              <a:buNone/>
            </a:pPr>
            <a:r>
              <a:rPr lang="en-US" dirty="0"/>
              <a:t>Structure data:</a:t>
            </a:r>
          </a:p>
          <a:p>
            <a:endParaRPr lang="en-US" dirty="0"/>
          </a:p>
          <a:p>
            <a:r>
              <a:rPr lang="en-US" b="1" dirty="0"/>
              <a:t>Models –&gt; wheels – climate – speed - </a:t>
            </a:r>
            <a:r>
              <a:rPr lang="en-US" b="1" dirty="0" err="1"/>
              <a:t>temparature</a:t>
            </a:r>
            <a:endParaRPr lang="en-US" b="1" dirty="0"/>
          </a:p>
          <a:p>
            <a:endParaRPr lang="en-US" b="1" dirty="0"/>
          </a:p>
          <a:p>
            <a:r>
              <a:rPr lang="en-US" dirty="0"/>
              <a:t>Models = </a:t>
            </a:r>
            <a:r>
              <a:rPr lang="en-US" b="1" dirty="0">
                <a:solidFill>
                  <a:schemeClr val="accent2"/>
                </a:solidFill>
              </a:rPr>
              <a:t>'60', '60D', '75', '75D', '90D', 'P100D'</a:t>
            </a:r>
          </a:p>
          <a:p>
            <a:endParaRPr lang="en-US" dirty="0"/>
          </a:p>
        </p:txBody>
      </p:sp>
    </p:spTree>
    <p:extLst>
      <p:ext uri="{BB962C8B-B14F-4D97-AF65-F5344CB8AC3E}">
        <p14:creationId xmlns:p14="http://schemas.microsoft.com/office/powerpoint/2010/main" val="328819992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51ED8-0A0B-BC49-BAC8-C960731E9572}"/>
              </a:ext>
            </a:extLst>
          </p:cNvPr>
          <p:cNvSpPr>
            <a:spLocks noGrp="1"/>
          </p:cNvSpPr>
          <p:nvPr>
            <p:ph type="title"/>
          </p:nvPr>
        </p:nvSpPr>
        <p:spPr>
          <a:xfrm>
            <a:off x="838200" y="365125"/>
            <a:ext cx="10515600" cy="1325563"/>
          </a:xfrm>
        </p:spPr>
        <p:txBody>
          <a:bodyPr/>
          <a:lstStyle/>
          <a:p>
            <a:r>
              <a:rPr lang="en-US" b="1" dirty="0"/>
              <a:t>Exercise: check </a:t>
            </a:r>
            <a:r>
              <a:rPr lang="en-US" b="1" dirty="0" err="1"/>
              <a:t>TeslaBattery.service</a:t>
            </a:r>
            <a:r>
              <a:rPr lang="en-US" b="1" dirty="0"/>
              <a:t> model</a:t>
            </a:r>
          </a:p>
        </p:txBody>
      </p:sp>
      <p:pic>
        <p:nvPicPr>
          <p:cNvPr id="7" name="Content Placeholder 6">
            <a:extLst>
              <a:ext uri="{FF2B5EF4-FFF2-40B4-BE49-F238E27FC236}">
                <a16:creationId xmlns:a16="http://schemas.microsoft.com/office/drawing/2014/main" id="{B8C3D479-AE99-5C44-B6FB-9F7EE6805ADC}"/>
              </a:ext>
            </a:extLst>
          </p:cNvPr>
          <p:cNvPicPr>
            <a:picLocks noGrp="1" noChangeAspect="1"/>
          </p:cNvPicPr>
          <p:nvPr>
            <p:ph idx="1"/>
          </p:nvPr>
        </p:nvPicPr>
        <p:blipFill>
          <a:blip r:embed="rId2"/>
          <a:stretch>
            <a:fillRect/>
          </a:stretch>
        </p:blipFill>
        <p:spPr>
          <a:xfrm>
            <a:off x="1605514" y="1801348"/>
            <a:ext cx="8980971" cy="4757108"/>
          </a:xfrm>
        </p:spPr>
      </p:pic>
    </p:spTree>
    <p:extLst>
      <p:ext uri="{BB962C8B-B14F-4D97-AF65-F5344CB8AC3E}">
        <p14:creationId xmlns:p14="http://schemas.microsoft.com/office/powerpoint/2010/main" val="108341546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8AD5B4-E277-AC49-9677-007CEB8CE16C}"/>
              </a:ext>
            </a:extLst>
          </p:cNvPr>
          <p:cNvSpPr>
            <a:spLocks noGrp="1"/>
          </p:cNvSpPr>
          <p:nvPr>
            <p:ph type="title"/>
          </p:nvPr>
        </p:nvSpPr>
        <p:spPr/>
        <p:txBody>
          <a:bodyPr/>
          <a:lstStyle/>
          <a:p>
            <a:r>
              <a:rPr lang="en-US" dirty="0" err="1"/>
              <a:t>Weetjes</a:t>
            </a:r>
            <a:r>
              <a:rPr lang="en-US" dirty="0"/>
              <a:t>:</a:t>
            </a:r>
          </a:p>
        </p:txBody>
      </p:sp>
      <p:sp>
        <p:nvSpPr>
          <p:cNvPr id="3" name="Content Placeholder 2">
            <a:extLst>
              <a:ext uri="{FF2B5EF4-FFF2-40B4-BE49-F238E27FC236}">
                <a16:creationId xmlns:a16="http://schemas.microsoft.com/office/drawing/2014/main" id="{F6ED0451-D59C-4E40-A72D-C7C0533DF568}"/>
              </a:ext>
            </a:extLst>
          </p:cNvPr>
          <p:cNvSpPr>
            <a:spLocks noGrp="1"/>
          </p:cNvSpPr>
          <p:nvPr>
            <p:ph idx="1"/>
          </p:nvPr>
        </p:nvSpPr>
        <p:spPr/>
        <p:txBody>
          <a:bodyPr/>
          <a:lstStyle/>
          <a:p>
            <a:r>
              <a:rPr lang="en-US" dirty="0"/>
              <a:t>tesla-</a:t>
            </a:r>
            <a:r>
              <a:rPr lang="en-US" dirty="0" err="1"/>
              <a:t>battery.component</a:t>
            </a:r>
            <a:r>
              <a:rPr lang="en-US" dirty="0"/>
              <a:t> </a:t>
            </a:r>
            <a:r>
              <a:rPr lang="en-US" dirty="0">
                <a:sym typeface="Wingdings" pitchFamily="2" charset="2"/>
              </a:rPr>
              <a:t></a:t>
            </a:r>
            <a:r>
              <a:rPr lang="en-US" dirty="0"/>
              <a:t> </a:t>
            </a:r>
            <a:r>
              <a:rPr lang="en-US" b="1" dirty="0">
                <a:solidFill>
                  <a:srgbClr val="FF0000"/>
                </a:solidFill>
              </a:rPr>
              <a:t>stats()-method </a:t>
            </a:r>
            <a:r>
              <a:rPr lang="en-US" dirty="0"/>
              <a:t>(</a:t>
            </a:r>
            <a:r>
              <a:rPr lang="en-US" dirty="0" err="1"/>
              <a:t>voor</a:t>
            </a:r>
            <a:r>
              <a:rPr lang="en-US" dirty="0"/>
              <a:t> het </a:t>
            </a:r>
            <a:r>
              <a:rPr lang="en-US" dirty="0" err="1"/>
              <a:t>calculceren</a:t>
            </a:r>
            <a:r>
              <a:rPr lang="en-US" dirty="0"/>
              <a:t> van de </a:t>
            </a:r>
            <a:r>
              <a:rPr lang="en-US" dirty="0" err="1"/>
              <a:t>maximale</a:t>
            </a:r>
            <a:r>
              <a:rPr lang="en-US" dirty="0"/>
              <a:t> battery range) is called </a:t>
            </a:r>
            <a:r>
              <a:rPr lang="en-US" dirty="0" err="1"/>
              <a:t>als</a:t>
            </a:r>
            <a:r>
              <a:rPr lang="en-US" dirty="0"/>
              <a:t> </a:t>
            </a:r>
            <a:r>
              <a:rPr lang="en-US" dirty="0" err="1"/>
              <a:t>er</a:t>
            </a:r>
            <a:r>
              <a:rPr lang="en-US" dirty="0"/>
              <a:t> </a:t>
            </a:r>
            <a:r>
              <a:rPr lang="en-US" dirty="0" err="1"/>
              <a:t>een</a:t>
            </a:r>
            <a:r>
              <a:rPr lang="en-US" dirty="0"/>
              <a:t> </a:t>
            </a:r>
            <a:r>
              <a:rPr lang="en-US" dirty="0" err="1"/>
              <a:t>parm</a:t>
            </a:r>
            <a:r>
              <a:rPr lang="en-US" dirty="0"/>
              <a:t> </a:t>
            </a:r>
            <a:r>
              <a:rPr lang="en-US" dirty="0" err="1"/>
              <a:t>veranderd</a:t>
            </a:r>
            <a:r>
              <a:rPr lang="en-US" dirty="0"/>
              <a:t> (</a:t>
            </a:r>
            <a:r>
              <a:rPr lang="en-US" b="1" dirty="0"/>
              <a:t>wheels – climate – speed - </a:t>
            </a:r>
            <a:r>
              <a:rPr lang="en-US" b="1" dirty="0" err="1"/>
              <a:t>temparature</a:t>
            </a:r>
            <a:r>
              <a:rPr lang="en-US" dirty="0"/>
              <a:t>)</a:t>
            </a:r>
          </a:p>
          <a:p>
            <a:endParaRPr lang="en-US" dirty="0"/>
          </a:p>
          <a:p>
            <a:r>
              <a:rPr lang="en-US" dirty="0"/>
              <a:t>tesla-</a:t>
            </a:r>
            <a:r>
              <a:rPr lang="en-US" dirty="0" err="1"/>
              <a:t>battery.component</a:t>
            </a:r>
            <a:r>
              <a:rPr lang="en-US" dirty="0"/>
              <a:t> </a:t>
            </a:r>
            <a:r>
              <a:rPr lang="en-US" dirty="0">
                <a:sym typeface="Wingdings" pitchFamily="2" charset="2"/>
              </a:rPr>
              <a:t> change </a:t>
            </a:r>
            <a:r>
              <a:rPr lang="en-US" dirty="0" err="1"/>
              <a:t>parms</a:t>
            </a:r>
            <a:r>
              <a:rPr lang="en-US" dirty="0"/>
              <a:t> (</a:t>
            </a:r>
            <a:r>
              <a:rPr lang="en-US" b="1" dirty="0"/>
              <a:t>wheels – climate – speed - </a:t>
            </a:r>
            <a:r>
              <a:rPr lang="en-US" b="1" dirty="0" err="1"/>
              <a:t>temparature</a:t>
            </a:r>
            <a:r>
              <a:rPr lang="en-US" dirty="0"/>
              <a:t>) </a:t>
            </a:r>
            <a:r>
              <a:rPr lang="en-US" dirty="0" err="1"/>
              <a:t>wordt</a:t>
            </a:r>
            <a:r>
              <a:rPr lang="en-US" dirty="0"/>
              <a:t> middle 2-way databinding </a:t>
            </a:r>
            <a:r>
              <a:rPr lang="en-US" dirty="0" err="1"/>
              <a:t>doorgegeven</a:t>
            </a:r>
            <a:r>
              <a:rPr lang="en-US" dirty="0"/>
              <a:t> </a:t>
            </a:r>
            <a:r>
              <a:rPr lang="en-US" dirty="0">
                <a:sym typeface="Wingdings" pitchFamily="2" charset="2"/>
              </a:rPr>
              <a:t></a:t>
            </a:r>
            <a:r>
              <a:rPr lang="en-US" dirty="0" err="1">
                <a:sym typeface="Wingdings" pitchFamily="2" charset="2"/>
              </a:rPr>
              <a:t>zie</a:t>
            </a:r>
            <a:r>
              <a:rPr lang="en-US" dirty="0">
                <a:sym typeface="Wingdings" pitchFamily="2" charset="2"/>
              </a:rPr>
              <a:t> </a:t>
            </a:r>
            <a:r>
              <a:rPr lang="en-US" dirty="0"/>
              <a:t>tesla-</a:t>
            </a:r>
            <a:r>
              <a:rPr lang="en-US" dirty="0" err="1"/>
              <a:t>battery.component</a:t>
            </a:r>
            <a:r>
              <a:rPr lang="en-US" dirty="0"/>
              <a:t>  </a:t>
            </a:r>
            <a:r>
              <a:rPr lang="en-US" dirty="0">
                <a:sym typeface="Wingdings" pitchFamily="2" charset="2"/>
              </a:rPr>
              <a:t> </a:t>
            </a:r>
            <a:r>
              <a:rPr lang="en-US" b="1" dirty="0">
                <a:solidFill>
                  <a:srgbClr val="FF0000"/>
                </a:solidFill>
                <a:sym typeface="Wingdings" pitchFamily="2" charset="2"/>
              </a:rPr>
              <a:t>v-model </a:t>
            </a:r>
            <a:r>
              <a:rPr lang="en-US" b="1" dirty="0" err="1">
                <a:solidFill>
                  <a:srgbClr val="FF0000"/>
                </a:solidFill>
                <a:sym typeface="Wingdings" pitchFamily="2" charset="2"/>
              </a:rPr>
              <a:t>en</a:t>
            </a:r>
            <a:r>
              <a:rPr lang="en-US" b="1" dirty="0">
                <a:solidFill>
                  <a:srgbClr val="FF0000"/>
                </a:solidFill>
                <a:sym typeface="Wingdings" pitchFamily="2" charset="2"/>
              </a:rPr>
              <a:t> $emit </a:t>
            </a:r>
            <a:r>
              <a:rPr lang="en-US" b="1">
                <a:solidFill>
                  <a:srgbClr val="FF0000"/>
                </a:solidFill>
                <a:sym typeface="Wingdings" pitchFamily="2" charset="2"/>
              </a:rPr>
              <a:t> value</a:t>
            </a:r>
            <a:endParaRPr lang="en-US" b="1" dirty="0">
              <a:solidFill>
                <a:srgbClr val="FF0000"/>
              </a:solidFill>
            </a:endParaRPr>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237113417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16DCDC-CC71-E542-BA55-FF87245A5755}"/>
              </a:ext>
            </a:extLst>
          </p:cNvPr>
          <p:cNvSpPr>
            <a:spLocks noGrp="1"/>
          </p:cNvSpPr>
          <p:nvPr>
            <p:ph type="title"/>
          </p:nvPr>
        </p:nvSpPr>
        <p:spPr>
          <a:xfrm>
            <a:off x="838200" y="365125"/>
            <a:ext cx="10515600" cy="1325563"/>
          </a:xfrm>
        </p:spPr>
        <p:txBody>
          <a:bodyPr/>
          <a:lstStyle/>
          <a:p>
            <a:pPr algn="ctr"/>
            <a:r>
              <a:rPr lang="en-US" b="1" dirty="0"/>
              <a:t>Filter</a:t>
            </a:r>
          </a:p>
        </p:txBody>
      </p:sp>
      <p:pic>
        <p:nvPicPr>
          <p:cNvPr id="5" name="Content Placeholder 4">
            <a:extLst>
              <a:ext uri="{FF2B5EF4-FFF2-40B4-BE49-F238E27FC236}">
                <a16:creationId xmlns:a16="http://schemas.microsoft.com/office/drawing/2014/main" id="{BBD3A843-F420-CE40-9F5D-9EB3303D4A9A}"/>
              </a:ext>
            </a:extLst>
          </p:cNvPr>
          <p:cNvPicPr>
            <a:picLocks noGrp="1" noChangeAspect="1"/>
          </p:cNvPicPr>
          <p:nvPr>
            <p:ph idx="1"/>
          </p:nvPr>
        </p:nvPicPr>
        <p:blipFill>
          <a:blip r:embed="rId3"/>
          <a:stretch>
            <a:fillRect/>
          </a:stretch>
        </p:blipFill>
        <p:spPr>
          <a:xfrm>
            <a:off x="3080596" y="2275094"/>
            <a:ext cx="6030808" cy="1791579"/>
          </a:xfrm>
        </p:spPr>
      </p:pic>
    </p:spTree>
    <p:extLst>
      <p:ext uri="{BB962C8B-B14F-4D97-AF65-F5344CB8AC3E}">
        <p14:creationId xmlns:p14="http://schemas.microsoft.com/office/powerpoint/2010/main" val="198683287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F349A-5433-5741-94EE-3CD43A5DDD4B}"/>
              </a:ext>
            </a:extLst>
          </p:cNvPr>
          <p:cNvSpPr>
            <a:spLocks noGrp="1"/>
          </p:cNvSpPr>
          <p:nvPr>
            <p:ph type="title"/>
          </p:nvPr>
        </p:nvSpPr>
        <p:spPr/>
        <p:txBody>
          <a:bodyPr/>
          <a:lstStyle/>
          <a:p>
            <a:pPr algn="ctr"/>
            <a:r>
              <a:rPr lang="en-US" b="1" dirty="0"/>
              <a:t>Custom Filter</a:t>
            </a:r>
          </a:p>
        </p:txBody>
      </p:sp>
      <p:pic>
        <p:nvPicPr>
          <p:cNvPr id="5" name="Content Placeholder 4">
            <a:extLst>
              <a:ext uri="{FF2B5EF4-FFF2-40B4-BE49-F238E27FC236}">
                <a16:creationId xmlns:a16="http://schemas.microsoft.com/office/drawing/2014/main" id="{42E9E731-41A4-334C-8275-CF44393F286E}"/>
              </a:ext>
            </a:extLst>
          </p:cNvPr>
          <p:cNvPicPr>
            <a:picLocks noGrp="1" noChangeAspect="1"/>
          </p:cNvPicPr>
          <p:nvPr>
            <p:ph idx="1"/>
          </p:nvPr>
        </p:nvPicPr>
        <p:blipFill>
          <a:blip r:embed="rId3"/>
          <a:stretch>
            <a:fillRect/>
          </a:stretch>
        </p:blipFill>
        <p:spPr>
          <a:xfrm>
            <a:off x="2453868" y="2891380"/>
            <a:ext cx="7284264" cy="2595019"/>
          </a:xfrm>
        </p:spPr>
      </p:pic>
    </p:spTree>
    <p:extLst>
      <p:ext uri="{BB962C8B-B14F-4D97-AF65-F5344CB8AC3E}">
        <p14:creationId xmlns:p14="http://schemas.microsoft.com/office/powerpoint/2010/main" val="13004880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0A7F51-33D8-534F-AC9F-ECFBACB885D4}"/>
              </a:ext>
            </a:extLst>
          </p:cNvPr>
          <p:cNvSpPr>
            <a:spLocks noGrp="1"/>
          </p:cNvSpPr>
          <p:nvPr>
            <p:ph type="title"/>
          </p:nvPr>
        </p:nvSpPr>
        <p:spPr/>
        <p:txBody>
          <a:bodyPr/>
          <a:lstStyle/>
          <a:p>
            <a:pPr algn="ctr"/>
            <a:r>
              <a:rPr lang="en-US" b="1" dirty="0"/>
              <a:t>Virtual DOM</a:t>
            </a:r>
          </a:p>
        </p:txBody>
      </p:sp>
      <p:pic>
        <p:nvPicPr>
          <p:cNvPr id="4" name="Content Placeholder 3">
            <a:extLst>
              <a:ext uri="{FF2B5EF4-FFF2-40B4-BE49-F238E27FC236}">
                <a16:creationId xmlns:a16="http://schemas.microsoft.com/office/drawing/2014/main" id="{5BD49472-78B2-D446-84F6-BC9B9CBEC06D}"/>
              </a:ext>
            </a:extLst>
          </p:cNvPr>
          <p:cNvPicPr>
            <a:picLocks noGrp="1" noChangeAspect="1"/>
          </p:cNvPicPr>
          <p:nvPr>
            <p:ph idx="1"/>
          </p:nvPr>
        </p:nvPicPr>
        <p:blipFill>
          <a:blip r:embed="rId3"/>
          <a:stretch>
            <a:fillRect/>
          </a:stretch>
        </p:blipFill>
        <p:spPr>
          <a:xfrm>
            <a:off x="2681921" y="2339163"/>
            <a:ext cx="6738525" cy="4043115"/>
          </a:xfrm>
          <a:prstGeom prst="rect">
            <a:avLst/>
          </a:prstGeom>
        </p:spPr>
      </p:pic>
      <p:pic>
        <p:nvPicPr>
          <p:cNvPr id="5" name="Picture 4">
            <a:extLst>
              <a:ext uri="{FF2B5EF4-FFF2-40B4-BE49-F238E27FC236}">
                <a16:creationId xmlns:a16="http://schemas.microsoft.com/office/drawing/2014/main" id="{97C259EB-42BB-BF4F-9C7C-1A877758F799}"/>
              </a:ext>
            </a:extLst>
          </p:cNvPr>
          <p:cNvPicPr>
            <a:picLocks noChangeAspect="1"/>
          </p:cNvPicPr>
          <p:nvPr/>
        </p:nvPicPr>
        <p:blipFill>
          <a:blip r:embed="rId4"/>
          <a:stretch>
            <a:fillRect/>
          </a:stretch>
        </p:blipFill>
        <p:spPr>
          <a:xfrm>
            <a:off x="8134605" y="373426"/>
            <a:ext cx="1072602" cy="1072602"/>
          </a:xfrm>
          <a:prstGeom prst="rect">
            <a:avLst/>
          </a:prstGeom>
        </p:spPr>
      </p:pic>
    </p:spTree>
    <p:extLst>
      <p:ext uri="{BB962C8B-B14F-4D97-AF65-F5344CB8AC3E}">
        <p14:creationId xmlns:p14="http://schemas.microsoft.com/office/powerpoint/2010/main" val="139238640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52A24-08AB-4647-9CFE-B80E60A8BE5F}"/>
              </a:ext>
            </a:extLst>
          </p:cNvPr>
          <p:cNvSpPr>
            <a:spLocks noGrp="1"/>
          </p:cNvSpPr>
          <p:nvPr>
            <p:ph type="title"/>
          </p:nvPr>
        </p:nvSpPr>
        <p:spPr/>
        <p:txBody>
          <a:bodyPr/>
          <a:lstStyle/>
          <a:p>
            <a:r>
              <a:rPr lang="en-US" dirty="0"/>
              <a:t>TODO</a:t>
            </a:r>
          </a:p>
        </p:txBody>
      </p:sp>
      <p:sp>
        <p:nvSpPr>
          <p:cNvPr id="3" name="Content Placeholder 2">
            <a:extLst>
              <a:ext uri="{FF2B5EF4-FFF2-40B4-BE49-F238E27FC236}">
                <a16:creationId xmlns:a16="http://schemas.microsoft.com/office/drawing/2014/main" id="{8D77B2F4-3175-D34D-B5F5-649897057668}"/>
              </a:ext>
            </a:extLst>
          </p:cNvPr>
          <p:cNvSpPr>
            <a:spLocks noGrp="1"/>
          </p:cNvSpPr>
          <p:nvPr>
            <p:ph idx="1"/>
          </p:nvPr>
        </p:nvSpPr>
        <p:spPr/>
        <p:txBody>
          <a:bodyPr/>
          <a:lstStyle/>
          <a:p>
            <a:r>
              <a:rPr lang="en-US" dirty="0" err="1"/>
              <a:t>Uitleg</a:t>
            </a:r>
            <a:r>
              <a:rPr lang="en-US" dirty="0"/>
              <a:t> component</a:t>
            </a:r>
          </a:p>
          <a:p>
            <a:r>
              <a:rPr lang="en-US" dirty="0" err="1"/>
              <a:t>Uitleg</a:t>
            </a:r>
            <a:r>
              <a:rPr lang="en-US" dirty="0"/>
              <a:t> data binding + 2 way databinding</a:t>
            </a:r>
          </a:p>
          <a:p>
            <a:r>
              <a:rPr lang="en-US" dirty="0"/>
              <a:t>@</a:t>
            </a:r>
            <a:r>
              <a:rPr lang="en-US" dirty="0" err="1"/>
              <a:t>onBlur</a:t>
            </a:r>
            <a:r>
              <a:rPr lang="en-US" dirty="0"/>
              <a:t> @onclick @</a:t>
            </a:r>
            <a:r>
              <a:rPr lang="en-US" dirty="0" err="1"/>
              <a:t>onfocus</a:t>
            </a:r>
            <a:r>
              <a:rPr lang="en-US" dirty="0"/>
              <a:t>. OF :</a:t>
            </a:r>
            <a:r>
              <a:rPr lang="en-US" dirty="0" err="1"/>
              <a:t>onClick</a:t>
            </a:r>
            <a:endParaRPr lang="en-US" dirty="0"/>
          </a:p>
          <a:p>
            <a:endParaRPr lang="en-US" dirty="0"/>
          </a:p>
          <a:p>
            <a:r>
              <a:rPr lang="en-US" dirty="0"/>
              <a:t>Name, Props, data(), Methods, Computed() in Child components</a:t>
            </a:r>
          </a:p>
          <a:p>
            <a:r>
              <a:rPr lang="en-US" dirty="0"/>
              <a:t>Start app with root </a:t>
            </a:r>
            <a:r>
              <a:rPr lang="en-US" dirty="0" err="1"/>
              <a:t>Vue</a:t>
            </a:r>
            <a:r>
              <a:rPr lang="en-US" dirty="0"/>
              <a:t>:  new </a:t>
            </a:r>
            <a:r>
              <a:rPr lang="en-US" dirty="0" err="1"/>
              <a:t>Vue</a:t>
            </a:r>
            <a:r>
              <a:rPr lang="en-US" dirty="0"/>
              <a:t>()</a:t>
            </a:r>
          </a:p>
          <a:p>
            <a:r>
              <a:rPr lang="en-US" dirty="0"/>
              <a:t>Computed properties </a:t>
            </a:r>
            <a:r>
              <a:rPr lang="en-US" dirty="0" err="1"/>
              <a:t>en</a:t>
            </a:r>
            <a:r>
              <a:rPr lang="en-US" dirty="0"/>
              <a:t> watchers</a:t>
            </a:r>
          </a:p>
          <a:p>
            <a:endParaRPr lang="en-US" dirty="0"/>
          </a:p>
        </p:txBody>
      </p:sp>
    </p:spTree>
    <p:extLst>
      <p:ext uri="{BB962C8B-B14F-4D97-AF65-F5344CB8AC3E}">
        <p14:creationId xmlns:p14="http://schemas.microsoft.com/office/powerpoint/2010/main" val="340133744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20D984-DC4C-F941-ACC1-D463764B1A0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C208026-4638-3A49-82EB-8F418B454CFD}"/>
              </a:ext>
            </a:extLst>
          </p:cNvPr>
          <p:cNvSpPr>
            <a:spLocks noGrp="1"/>
          </p:cNvSpPr>
          <p:nvPr>
            <p:ph idx="1"/>
          </p:nvPr>
        </p:nvSpPr>
        <p:spPr/>
        <p:txBody>
          <a:bodyPr/>
          <a:lstStyle/>
          <a:p>
            <a:endParaRPr lang="en-US" dirty="0"/>
          </a:p>
          <a:p>
            <a:endParaRPr lang="en-US" dirty="0"/>
          </a:p>
          <a:p>
            <a:pPr marL="0" indent="0" algn="ctr">
              <a:buNone/>
            </a:pPr>
            <a:r>
              <a:rPr lang="en-US" sz="4000" b="1" dirty="0"/>
              <a:t>DIRECTIVES</a:t>
            </a:r>
          </a:p>
        </p:txBody>
      </p:sp>
    </p:spTree>
    <p:extLst>
      <p:ext uri="{BB962C8B-B14F-4D97-AF65-F5344CB8AC3E}">
        <p14:creationId xmlns:p14="http://schemas.microsoft.com/office/powerpoint/2010/main" val="313403028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ED065-ACBF-654D-A913-F63A52E88BD9}"/>
              </a:ext>
            </a:extLst>
          </p:cNvPr>
          <p:cNvSpPr>
            <a:spLocks noGrp="1"/>
          </p:cNvSpPr>
          <p:nvPr>
            <p:ph type="title"/>
          </p:nvPr>
        </p:nvSpPr>
        <p:spPr/>
        <p:txBody>
          <a:bodyPr/>
          <a:lstStyle/>
          <a:p>
            <a:pPr algn="ctr"/>
            <a:r>
              <a:rPr lang="en-US" b="1" dirty="0"/>
              <a:t>v-bind</a:t>
            </a:r>
          </a:p>
        </p:txBody>
      </p:sp>
      <p:pic>
        <p:nvPicPr>
          <p:cNvPr id="5" name="Content Placeholder 4">
            <a:extLst>
              <a:ext uri="{FF2B5EF4-FFF2-40B4-BE49-F238E27FC236}">
                <a16:creationId xmlns:a16="http://schemas.microsoft.com/office/drawing/2014/main" id="{8D23C2F0-6B61-B840-823C-3402D5264DB7}"/>
              </a:ext>
            </a:extLst>
          </p:cNvPr>
          <p:cNvPicPr>
            <a:picLocks noGrp="1" noChangeAspect="1"/>
          </p:cNvPicPr>
          <p:nvPr>
            <p:ph idx="1"/>
          </p:nvPr>
        </p:nvPicPr>
        <p:blipFill>
          <a:blip r:embed="rId3"/>
          <a:stretch>
            <a:fillRect/>
          </a:stretch>
        </p:blipFill>
        <p:spPr>
          <a:xfrm>
            <a:off x="838199" y="2680388"/>
            <a:ext cx="10129399" cy="1258178"/>
          </a:xfrm>
        </p:spPr>
      </p:pic>
      <p:pic>
        <p:nvPicPr>
          <p:cNvPr id="7" name="Picture 6">
            <a:extLst>
              <a:ext uri="{FF2B5EF4-FFF2-40B4-BE49-F238E27FC236}">
                <a16:creationId xmlns:a16="http://schemas.microsoft.com/office/drawing/2014/main" id="{CD64D2B2-4701-484D-895E-F0448635FC44}"/>
              </a:ext>
            </a:extLst>
          </p:cNvPr>
          <p:cNvPicPr>
            <a:picLocks noChangeAspect="1"/>
          </p:cNvPicPr>
          <p:nvPr/>
        </p:nvPicPr>
        <p:blipFill>
          <a:blip r:embed="rId4"/>
          <a:stretch>
            <a:fillRect/>
          </a:stretch>
        </p:blipFill>
        <p:spPr>
          <a:xfrm>
            <a:off x="838200" y="4928266"/>
            <a:ext cx="10129399" cy="334462"/>
          </a:xfrm>
          <a:prstGeom prst="rect">
            <a:avLst/>
          </a:prstGeom>
        </p:spPr>
      </p:pic>
    </p:spTree>
    <p:extLst>
      <p:ext uri="{BB962C8B-B14F-4D97-AF65-F5344CB8AC3E}">
        <p14:creationId xmlns:p14="http://schemas.microsoft.com/office/powerpoint/2010/main" val="117586793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616C30-40DC-BB4A-A6BD-0E8E0189B116}"/>
              </a:ext>
            </a:extLst>
          </p:cNvPr>
          <p:cNvSpPr>
            <a:spLocks noGrp="1"/>
          </p:cNvSpPr>
          <p:nvPr>
            <p:ph type="title"/>
          </p:nvPr>
        </p:nvSpPr>
        <p:spPr/>
        <p:txBody>
          <a:bodyPr/>
          <a:lstStyle/>
          <a:p>
            <a:pPr algn="ctr"/>
            <a:r>
              <a:rPr lang="en-US" b="1" dirty="0"/>
              <a:t>Directive v-if</a:t>
            </a:r>
            <a:endParaRPr lang="en-US" dirty="0"/>
          </a:p>
        </p:txBody>
      </p:sp>
      <p:pic>
        <p:nvPicPr>
          <p:cNvPr id="9" name="Content Placeholder 8">
            <a:extLst>
              <a:ext uri="{FF2B5EF4-FFF2-40B4-BE49-F238E27FC236}">
                <a16:creationId xmlns:a16="http://schemas.microsoft.com/office/drawing/2014/main" id="{1D020EC5-E4D9-284D-A840-39E7AAC58D29}"/>
              </a:ext>
            </a:extLst>
          </p:cNvPr>
          <p:cNvPicPr>
            <a:picLocks noGrp="1" noChangeAspect="1"/>
          </p:cNvPicPr>
          <p:nvPr>
            <p:ph idx="1"/>
          </p:nvPr>
        </p:nvPicPr>
        <p:blipFill>
          <a:blip r:embed="rId3"/>
          <a:stretch>
            <a:fillRect/>
          </a:stretch>
        </p:blipFill>
        <p:spPr>
          <a:xfrm>
            <a:off x="2079312" y="2406774"/>
            <a:ext cx="8033375" cy="2117099"/>
          </a:xfrm>
        </p:spPr>
      </p:pic>
    </p:spTree>
    <p:extLst>
      <p:ext uri="{BB962C8B-B14F-4D97-AF65-F5344CB8AC3E}">
        <p14:creationId xmlns:p14="http://schemas.microsoft.com/office/powerpoint/2010/main" val="50398828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C11E13-7AEF-4540-844A-93B96D46FE8E}"/>
              </a:ext>
            </a:extLst>
          </p:cNvPr>
          <p:cNvSpPr>
            <a:spLocks noGrp="1"/>
          </p:cNvSpPr>
          <p:nvPr>
            <p:ph type="title"/>
          </p:nvPr>
        </p:nvSpPr>
        <p:spPr/>
        <p:txBody>
          <a:bodyPr/>
          <a:lstStyle/>
          <a:p>
            <a:pPr algn="ctr"/>
            <a:r>
              <a:rPr lang="en-US" b="1" dirty="0"/>
              <a:t>Directive v-for</a:t>
            </a:r>
          </a:p>
        </p:txBody>
      </p:sp>
      <p:pic>
        <p:nvPicPr>
          <p:cNvPr id="5" name="Content Placeholder 4">
            <a:extLst>
              <a:ext uri="{FF2B5EF4-FFF2-40B4-BE49-F238E27FC236}">
                <a16:creationId xmlns:a16="http://schemas.microsoft.com/office/drawing/2014/main" id="{22463A58-ACCA-D24F-A3AE-1C388D4C940B}"/>
              </a:ext>
            </a:extLst>
          </p:cNvPr>
          <p:cNvPicPr>
            <a:picLocks noGrp="1" noChangeAspect="1"/>
          </p:cNvPicPr>
          <p:nvPr>
            <p:ph idx="1"/>
          </p:nvPr>
        </p:nvPicPr>
        <p:blipFill>
          <a:blip r:embed="rId2"/>
          <a:stretch>
            <a:fillRect/>
          </a:stretch>
        </p:blipFill>
        <p:spPr>
          <a:xfrm>
            <a:off x="3612395" y="1406931"/>
            <a:ext cx="4905961" cy="5451069"/>
          </a:xfrm>
        </p:spPr>
      </p:pic>
      <p:pic>
        <p:nvPicPr>
          <p:cNvPr id="6" name="Content Placeholder 4">
            <a:extLst>
              <a:ext uri="{FF2B5EF4-FFF2-40B4-BE49-F238E27FC236}">
                <a16:creationId xmlns:a16="http://schemas.microsoft.com/office/drawing/2014/main" id="{87F608EA-D008-D54D-81F0-2E41C99AF824}"/>
              </a:ext>
            </a:extLst>
          </p:cNvPr>
          <p:cNvPicPr>
            <a:picLocks noChangeAspect="1"/>
          </p:cNvPicPr>
          <p:nvPr/>
        </p:nvPicPr>
        <p:blipFill>
          <a:blip r:embed="rId3"/>
          <a:stretch>
            <a:fillRect/>
          </a:stretch>
        </p:blipFill>
        <p:spPr>
          <a:xfrm>
            <a:off x="8835956" y="5101390"/>
            <a:ext cx="2926918" cy="1318920"/>
          </a:xfrm>
          <a:prstGeom prst="rect">
            <a:avLst/>
          </a:prstGeom>
        </p:spPr>
      </p:pic>
    </p:spTree>
    <p:extLst>
      <p:ext uri="{BB962C8B-B14F-4D97-AF65-F5344CB8AC3E}">
        <p14:creationId xmlns:p14="http://schemas.microsoft.com/office/powerpoint/2010/main" val="114707389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D067EF-7133-994F-9D39-CE5882F21A2F}"/>
              </a:ext>
            </a:extLst>
          </p:cNvPr>
          <p:cNvSpPr>
            <a:spLocks noGrp="1"/>
          </p:cNvSpPr>
          <p:nvPr>
            <p:ph type="title"/>
          </p:nvPr>
        </p:nvSpPr>
        <p:spPr/>
        <p:txBody>
          <a:bodyPr/>
          <a:lstStyle/>
          <a:p>
            <a:pPr algn="ctr"/>
            <a:r>
              <a:rPr lang="en-US" b="1" dirty="0"/>
              <a:t>Directive v-model</a:t>
            </a:r>
            <a:endParaRPr lang="en-US" dirty="0"/>
          </a:p>
        </p:txBody>
      </p:sp>
      <p:pic>
        <p:nvPicPr>
          <p:cNvPr id="5" name="Content Placeholder 4">
            <a:extLst>
              <a:ext uri="{FF2B5EF4-FFF2-40B4-BE49-F238E27FC236}">
                <a16:creationId xmlns:a16="http://schemas.microsoft.com/office/drawing/2014/main" id="{18FCDF23-6B40-5644-BFD4-303AA3384067}"/>
              </a:ext>
            </a:extLst>
          </p:cNvPr>
          <p:cNvPicPr>
            <a:picLocks noGrp="1" noChangeAspect="1"/>
          </p:cNvPicPr>
          <p:nvPr>
            <p:ph idx="1"/>
          </p:nvPr>
        </p:nvPicPr>
        <p:blipFill>
          <a:blip r:embed="rId2"/>
          <a:stretch>
            <a:fillRect/>
          </a:stretch>
        </p:blipFill>
        <p:spPr>
          <a:xfrm>
            <a:off x="3430563" y="1449391"/>
            <a:ext cx="4967480" cy="5408609"/>
          </a:xfrm>
        </p:spPr>
      </p:pic>
      <p:pic>
        <p:nvPicPr>
          <p:cNvPr id="6" name="Content Placeholder 4">
            <a:extLst>
              <a:ext uri="{FF2B5EF4-FFF2-40B4-BE49-F238E27FC236}">
                <a16:creationId xmlns:a16="http://schemas.microsoft.com/office/drawing/2014/main" id="{D313C486-E610-DB4A-8F2E-12E743B7796C}"/>
              </a:ext>
            </a:extLst>
          </p:cNvPr>
          <p:cNvPicPr>
            <a:picLocks noChangeAspect="1"/>
          </p:cNvPicPr>
          <p:nvPr/>
        </p:nvPicPr>
        <p:blipFill>
          <a:blip r:embed="rId3"/>
          <a:stretch>
            <a:fillRect/>
          </a:stretch>
        </p:blipFill>
        <p:spPr>
          <a:xfrm>
            <a:off x="8851900" y="4949115"/>
            <a:ext cx="2501900" cy="1473200"/>
          </a:xfrm>
          <a:prstGeom prst="rect">
            <a:avLst/>
          </a:prstGeom>
        </p:spPr>
      </p:pic>
    </p:spTree>
    <p:extLst>
      <p:ext uri="{BB962C8B-B14F-4D97-AF65-F5344CB8AC3E}">
        <p14:creationId xmlns:p14="http://schemas.microsoft.com/office/powerpoint/2010/main" val="299945187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98CCFC-7B6F-7C4F-95BF-FBFC93556AEE}"/>
              </a:ext>
            </a:extLst>
          </p:cNvPr>
          <p:cNvSpPr>
            <a:spLocks noGrp="1"/>
          </p:cNvSpPr>
          <p:nvPr>
            <p:ph type="title"/>
          </p:nvPr>
        </p:nvSpPr>
        <p:spPr/>
        <p:txBody>
          <a:bodyPr/>
          <a:lstStyle/>
          <a:p>
            <a:pPr algn="ctr"/>
            <a:r>
              <a:rPr lang="en-US" b="1" dirty="0"/>
              <a:t>Directive </a:t>
            </a:r>
            <a:r>
              <a:rPr lang="en-US" b="1" dirty="0" err="1"/>
              <a:t>v-on:click</a:t>
            </a:r>
            <a:endParaRPr lang="en-US" b="1" dirty="0"/>
          </a:p>
        </p:txBody>
      </p:sp>
      <p:pic>
        <p:nvPicPr>
          <p:cNvPr id="5" name="Content Placeholder 4">
            <a:extLst>
              <a:ext uri="{FF2B5EF4-FFF2-40B4-BE49-F238E27FC236}">
                <a16:creationId xmlns:a16="http://schemas.microsoft.com/office/drawing/2014/main" id="{095E9801-E3D7-AE44-9E9D-57F6F34D4C60}"/>
              </a:ext>
            </a:extLst>
          </p:cNvPr>
          <p:cNvPicPr>
            <a:picLocks noGrp="1" noChangeAspect="1"/>
          </p:cNvPicPr>
          <p:nvPr>
            <p:ph idx="1"/>
          </p:nvPr>
        </p:nvPicPr>
        <p:blipFill>
          <a:blip r:embed="rId2"/>
          <a:stretch>
            <a:fillRect/>
          </a:stretch>
        </p:blipFill>
        <p:spPr>
          <a:xfrm>
            <a:off x="2189747" y="1467853"/>
            <a:ext cx="7541481" cy="5219969"/>
          </a:xfrm>
        </p:spPr>
      </p:pic>
    </p:spTree>
    <p:extLst>
      <p:ext uri="{BB962C8B-B14F-4D97-AF65-F5344CB8AC3E}">
        <p14:creationId xmlns:p14="http://schemas.microsoft.com/office/powerpoint/2010/main" val="284689557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17A311-6A68-6940-8FFA-AEBBE8F2FA94}"/>
              </a:ext>
            </a:extLst>
          </p:cNvPr>
          <p:cNvSpPr>
            <a:spLocks noGrp="1"/>
          </p:cNvSpPr>
          <p:nvPr>
            <p:ph type="title"/>
          </p:nvPr>
        </p:nvSpPr>
        <p:spPr/>
        <p:txBody>
          <a:bodyPr/>
          <a:lstStyle/>
          <a:p>
            <a:pPr algn="ctr"/>
            <a:r>
              <a:rPr lang="en-US" b="1" dirty="0"/>
              <a:t>Directive </a:t>
            </a:r>
            <a:r>
              <a:rPr lang="en-US" b="1" dirty="0" err="1"/>
              <a:t>v-on:click</a:t>
            </a:r>
            <a:endParaRPr lang="en-US" dirty="0"/>
          </a:p>
        </p:txBody>
      </p:sp>
      <p:pic>
        <p:nvPicPr>
          <p:cNvPr id="5" name="Content Placeholder 4">
            <a:extLst>
              <a:ext uri="{FF2B5EF4-FFF2-40B4-BE49-F238E27FC236}">
                <a16:creationId xmlns:a16="http://schemas.microsoft.com/office/drawing/2014/main" id="{B3045F2D-E30A-2A4F-BBA1-BF9874C16C67}"/>
              </a:ext>
            </a:extLst>
          </p:cNvPr>
          <p:cNvPicPr>
            <a:picLocks noGrp="1" noChangeAspect="1"/>
          </p:cNvPicPr>
          <p:nvPr>
            <p:ph idx="1"/>
          </p:nvPr>
        </p:nvPicPr>
        <p:blipFill>
          <a:blip r:embed="rId2"/>
          <a:stretch>
            <a:fillRect/>
          </a:stretch>
        </p:blipFill>
        <p:spPr>
          <a:xfrm>
            <a:off x="3481471" y="3219241"/>
            <a:ext cx="2197100" cy="1397000"/>
          </a:xfrm>
        </p:spPr>
      </p:pic>
      <p:pic>
        <p:nvPicPr>
          <p:cNvPr id="7" name="Picture 6">
            <a:extLst>
              <a:ext uri="{FF2B5EF4-FFF2-40B4-BE49-F238E27FC236}">
                <a16:creationId xmlns:a16="http://schemas.microsoft.com/office/drawing/2014/main" id="{58F3ADF7-C9C1-424E-B51B-0B2814A99B39}"/>
              </a:ext>
            </a:extLst>
          </p:cNvPr>
          <p:cNvPicPr>
            <a:picLocks noChangeAspect="1"/>
          </p:cNvPicPr>
          <p:nvPr/>
        </p:nvPicPr>
        <p:blipFill>
          <a:blip r:embed="rId3"/>
          <a:stretch>
            <a:fillRect/>
          </a:stretch>
        </p:blipFill>
        <p:spPr>
          <a:xfrm>
            <a:off x="6577263" y="3206541"/>
            <a:ext cx="2133600" cy="1409700"/>
          </a:xfrm>
          <a:prstGeom prst="rect">
            <a:avLst/>
          </a:prstGeom>
        </p:spPr>
      </p:pic>
    </p:spTree>
    <p:extLst>
      <p:ext uri="{BB962C8B-B14F-4D97-AF65-F5344CB8AC3E}">
        <p14:creationId xmlns:p14="http://schemas.microsoft.com/office/powerpoint/2010/main" val="207851930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B2F5D2-8396-3345-80CF-0515112FBD03}"/>
              </a:ext>
            </a:extLst>
          </p:cNvPr>
          <p:cNvSpPr>
            <a:spLocks noGrp="1"/>
          </p:cNvSpPr>
          <p:nvPr>
            <p:ph type="title"/>
          </p:nvPr>
        </p:nvSpPr>
        <p:spPr/>
        <p:txBody>
          <a:bodyPr/>
          <a:lstStyle/>
          <a:p>
            <a:pPr algn="ctr"/>
            <a:r>
              <a:rPr lang="en-US" b="1" dirty="0" err="1"/>
              <a:t>v-on:click</a:t>
            </a:r>
            <a:r>
              <a:rPr lang="en-US" b="1" dirty="0"/>
              <a:t>  Shorthand</a:t>
            </a:r>
            <a:endParaRPr lang="en-US" dirty="0"/>
          </a:p>
        </p:txBody>
      </p:sp>
      <p:pic>
        <p:nvPicPr>
          <p:cNvPr id="5" name="Content Placeholder 4">
            <a:extLst>
              <a:ext uri="{FF2B5EF4-FFF2-40B4-BE49-F238E27FC236}">
                <a16:creationId xmlns:a16="http://schemas.microsoft.com/office/drawing/2014/main" id="{77F629EE-DAE4-E94F-899C-6D89CF55FBFE}"/>
              </a:ext>
            </a:extLst>
          </p:cNvPr>
          <p:cNvPicPr>
            <a:picLocks noGrp="1" noChangeAspect="1"/>
          </p:cNvPicPr>
          <p:nvPr>
            <p:ph idx="1"/>
          </p:nvPr>
        </p:nvPicPr>
        <p:blipFill>
          <a:blip r:embed="rId2"/>
          <a:stretch>
            <a:fillRect/>
          </a:stretch>
        </p:blipFill>
        <p:spPr>
          <a:xfrm>
            <a:off x="2339300" y="2492333"/>
            <a:ext cx="7513400" cy="2921878"/>
          </a:xfrm>
        </p:spPr>
      </p:pic>
    </p:spTree>
    <p:extLst>
      <p:ext uri="{BB962C8B-B14F-4D97-AF65-F5344CB8AC3E}">
        <p14:creationId xmlns:p14="http://schemas.microsoft.com/office/powerpoint/2010/main" val="19553431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E5E39B-9D0F-F44C-A786-648EC002F0D1}"/>
              </a:ext>
            </a:extLst>
          </p:cNvPr>
          <p:cNvSpPr>
            <a:spLocks noGrp="1"/>
          </p:cNvSpPr>
          <p:nvPr>
            <p:ph type="title"/>
          </p:nvPr>
        </p:nvSpPr>
        <p:spPr/>
        <p:txBody>
          <a:bodyPr/>
          <a:lstStyle/>
          <a:p>
            <a:pPr algn="ctr"/>
            <a:r>
              <a:rPr lang="en-US" b="1" dirty="0"/>
              <a:t>@</a:t>
            </a:r>
            <a:r>
              <a:rPr lang="en-US" b="1" dirty="0" err="1"/>
              <a:t>blur.stop.prevent</a:t>
            </a:r>
            <a:endParaRPr lang="en-US" b="1" dirty="0"/>
          </a:p>
        </p:txBody>
      </p:sp>
      <p:sp>
        <p:nvSpPr>
          <p:cNvPr id="3" name="Content Placeholder 2">
            <a:extLst>
              <a:ext uri="{FF2B5EF4-FFF2-40B4-BE49-F238E27FC236}">
                <a16:creationId xmlns:a16="http://schemas.microsoft.com/office/drawing/2014/main" id="{DEFCAB81-ED74-8747-A95F-86AEC13A8EF2}"/>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17768537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A73FBD-125D-DF49-A8D8-0042BC7133EE}"/>
              </a:ext>
            </a:extLst>
          </p:cNvPr>
          <p:cNvSpPr>
            <a:spLocks noGrp="1"/>
          </p:cNvSpPr>
          <p:nvPr>
            <p:ph type="title"/>
          </p:nvPr>
        </p:nvSpPr>
        <p:spPr/>
        <p:txBody>
          <a:bodyPr/>
          <a:lstStyle/>
          <a:p>
            <a:pPr algn="ctr"/>
            <a:r>
              <a:rPr lang="en-US" b="1" dirty="0"/>
              <a:t>Basics </a:t>
            </a:r>
            <a:r>
              <a:rPr lang="en-US" b="1" dirty="0" err="1"/>
              <a:t>Vue.js</a:t>
            </a:r>
            <a:endParaRPr lang="en-US" b="1" dirty="0"/>
          </a:p>
        </p:txBody>
      </p:sp>
      <p:sp>
        <p:nvSpPr>
          <p:cNvPr id="5" name="Rectangle 1">
            <a:extLst>
              <a:ext uri="{FF2B5EF4-FFF2-40B4-BE49-F238E27FC236}">
                <a16:creationId xmlns:a16="http://schemas.microsoft.com/office/drawing/2014/main" id="{254E77A5-1F02-2040-85A2-36D13934A122}"/>
              </a:ext>
            </a:extLst>
          </p:cNvPr>
          <p:cNvSpPr>
            <a:spLocks noChangeArrowheads="1"/>
          </p:cNvSpPr>
          <p:nvPr/>
        </p:nvSpPr>
        <p:spPr bwMode="auto">
          <a:xfrm>
            <a:off x="4015937" y="569039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11" name="Content Placeholder 10">
            <a:extLst>
              <a:ext uri="{FF2B5EF4-FFF2-40B4-BE49-F238E27FC236}">
                <a16:creationId xmlns:a16="http://schemas.microsoft.com/office/drawing/2014/main" id="{D25952AC-B944-5D4A-BC2F-B6A3D3453A91}"/>
              </a:ext>
            </a:extLst>
          </p:cNvPr>
          <p:cNvPicPr>
            <a:picLocks noGrp="1" noChangeAspect="1"/>
          </p:cNvPicPr>
          <p:nvPr>
            <p:ph idx="1"/>
          </p:nvPr>
        </p:nvPicPr>
        <p:blipFill>
          <a:blip r:embed="rId2"/>
          <a:stretch>
            <a:fillRect/>
          </a:stretch>
        </p:blipFill>
        <p:spPr>
          <a:xfrm>
            <a:off x="3805498" y="1644115"/>
            <a:ext cx="4559671" cy="5213885"/>
          </a:xfrm>
        </p:spPr>
      </p:pic>
      <p:pic>
        <p:nvPicPr>
          <p:cNvPr id="13" name="Picture 12">
            <a:extLst>
              <a:ext uri="{FF2B5EF4-FFF2-40B4-BE49-F238E27FC236}">
                <a16:creationId xmlns:a16="http://schemas.microsoft.com/office/drawing/2014/main" id="{76083BF3-3804-004E-9D1F-10D81E8E1E96}"/>
              </a:ext>
            </a:extLst>
          </p:cNvPr>
          <p:cNvPicPr>
            <a:picLocks noChangeAspect="1"/>
          </p:cNvPicPr>
          <p:nvPr/>
        </p:nvPicPr>
        <p:blipFill>
          <a:blip r:embed="rId3"/>
          <a:stretch>
            <a:fillRect/>
          </a:stretch>
        </p:blipFill>
        <p:spPr>
          <a:xfrm>
            <a:off x="8822155" y="5325700"/>
            <a:ext cx="1866900" cy="1054100"/>
          </a:xfrm>
          <a:prstGeom prst="rect">
            <a:avLst/>
          </a:prstGeom>
        </p:spPr>
      </p:pic>
    </p:spTree>
    <p:extLst>
      <p:ext uri="{BB962C8B-B14F-4D97-AF65-F5344CB8AC3E}">
        <p14:creationId xmlns:p14="http://schemas.microsoft.com/office/powerpoint/2010/main" val="16677671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6C2A14-B9D9-964B-8D34-A296C6620429}"/>
              </a:ext>
            </a:extLst>
          </p:cNvPr>
          <p:cNvSpPr>
            <a:spLocks noGrp="1"/>
          </p:cNvSpPr>
          <p:nvPr>
            <p:ph type="title"/>
          </p:nvPr>
        </p:nvSpPr>
        <p:spPr/>
        <p:txBody>
          <a:bodyPr/>
          <a:lstStyle/>
          <a:p>
            <a:pPr algn="ctr"/>
            <a:r>
              <a:rPr lang="en-US" b="1" dirty="0"/>
              <a:t>Interpolation</a:t>
            </a:r>
          </a:p>
        </p:txBody>
      </p:sp>
      <p:sp>
        <p:nvSpPr>
          <p:cNvPr id="3" name="Content Placeholder 2">
            <a:extLst>
              <a:ext uri="{FF2B5EF4-FFF2-40B4-BE49-F238E27FC236}">
                <a16:creationId xmlns:a16="http://schemas.microsoft.com/office/drawing/2014/main" id="{DBD3D0B6-3D7A-9F42-A48B-B13E9629FA0A}"/>
              </a:ext>
            </a:extLst>
          </p:cNvPr>
          <p:cNvSpPr>
            <a:spLocks noGrp="1"/>
          </p:cNvSpPr>
          <p:nvPr>
            <p:ph idx="1"/>
          </p:nvPr>
        </p:nvSpPr>
        <p:spPr/>
        <p:txBody>
          <a:bodyPr/>
          <a:lstStyle/>
          <a:p>
            <a:endParaRPr lang="en-US" dirty="0"/>
          </a:p>
          <a:p>
            <a:pPr marL="0" indent="0" algn="ctr">
              <a:buNone/>
            </a:pPr>
            <a:r>
              <a:rPr lang="en-US" dirty="0"/>
              <a:t>&lt;span&gt; Message: </a:t>
            </a:r>
            <a:r>
              <a:rPr lang="en-US" b="1" dirty="0">
                <a:solidFill>
                  <a:srgbClr val="C00000"/>
                </a:solidFill>
              </a:rPr>
              <a:t>{{</a:t>
            </a:r>
            <a:r>
              <a:rPr lang="en-US" dirty="0"/>
              <a:t> message </a:t>
            </a:r>
            <a:r>
              <a:rPr lang="en-US" b="1" dirty="0">
                <a:solidFill>
                  <a:srgbClr val="C00000"/>
                </a:solidFill>
              </a:rPr>
              <a:t>}} </a:t>
            </a:r>
            <a:r>
              <a:rPr lang="en-US" dirty="0"/>
              <a:t>&lt;/span&gt;</a:t>
            </a:r>
          </a:p>
          <a:p>
            <a:endParaRPr lang="en-US" dirty="0"/>
          </a:p>
          <a:p>
            <a:endParaRPr lang="en-US" dirty="0"/>
          </a:p>
        </p:txBody>
      </p:sp>
    </p:spTree>
    <p:extLst>
      <p:ext uri="{BB962C8B-B14F-4D97-AF65-F5344CB8AC3E}">
        <p14:creationId xmlns:p14="http://schemas.microsoft.com/office/powerpoint/2010/main" val="22754141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515C0D-6519-A743-871E-D1928839CB50}"/>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76C61E06-8791-F84C-AC0E-72A8787ACE88}"/>
              </a:ext>
            </a:extLst>
          </p:cNvPr>
          <p:cNvPicPr>
            <a:picLocks noGrp="1" noChangeAspect="1"/>
          </p:cNvPicPr>
          <p:nvPr>
            <p:ph idx="1"/>
          </p:nvPr>
        </p:nvPicPr>
        <p:blipFill>
          <a:blip r:embed="rId2"/>
          <a:stretch>
            <a:fillRect/>
          </a:stretch>
        </p:blipFill>
        <p:spPr>
          <a:xfrm>
            <a:off x="973069" y="365125"/>
            <a:ext cx="10380731" cy="6180054"/>
          </a:xfrm>
        </p:spPr>
      </p:pic>
    </p:spTree>
    <p:extLst>
      <p:ext uri="{BB962C8B-B14F-4D97-AF65-F5344CB8AC3E}">
        <p14:creationId xmlns:p14="http://schemas.microsoft.com/office/powerpoint/2010/main" val="13136003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228B66-CCDE-484A-B4E2-E7545CE77227}"/>
              </a:ext>
            </a:extLst>
          </p:cNvPr>
          <p:cNvSpPr>
            <a:spLocks noGrp="1"/>
          </p:cNvSpPr>
          <p:nvPr>
            <p:ph type="title"/>
          </p:nvPr>
        </p:nvSpPr>
        <p:spPr/>
        <p:txBody>
          <a:bodyPr/>
          <a:lstStyle/>
          <a:p>
            <a:pPr algn="ctr"/>
            <a:r>
              <a:rPr lang="en-US" b="1" dirty="0">
                <a:solidFill>
                  <a:schemeClr val="accent2"/>
                </a:solidFill>
              </a:rPr>
              <a:t>Live version</a:t>
            </a:r>
          </a:p>
        </p:txBody>
      </p:sp>
      <p:sp>
        <p:nvSpPr>
          <p:cNvPr id="3" name="Content Placeholder 2">
            <a:extLst>
              <a:ext uri="{FF2B5EF4-FFF2-40B4-BE49-F238E27FC236}">
                <a16:creationId xmlns:a16="http://schemas.microsoft.com/office/drawing/2014/main" id="{44012129-38C7-1745-83CE-315AF2997F1F}"/>
              </a:ext>
            </a:extLst>
          </p:cNvPr>
          <p:cNvSpPr>
            <a:spLocks noGrp="1"/>
          </p:cNvSpPr>
          <p:nvPr>
            <p:ph idx="1"/>
          </p:nvPr>
        </p:nvSpPr>
        <p:spPr/>
        <p:txBody>
          <a:bodyPr/>
          <a:lstStyle/>
          <a:p>
            <a:endParaRPr lang="en-US" dirty="0"/>
          </a:p>
          <a:p>
            <a:pPr marL="0" indent="0">
              <a:buNone/>
            </a:pPr>
            <a:endParaRPr lang="en-US" dirty="0"/>
          </a:p>
          <a:p>
            <a:pPr marL="0" indent="0" algn="ctr">
              <a:buNone/>
            </a:pPr>
            <a:r>
              <a:rPr lang="en-US" sz="4000" b="1" dirty="0">
                <a:solidFill>
                  <a:srgbClr val="C00000"/>
                </a:solidFill>
              </a:rPr>
              <a:t>http://react-tesla-charge-</a:t>
            </a:r>
            <a:r>
              <a:rPr lang="en-US" sz="4000" b="1" dirty="0" err="1">
                <a:solidFill>
                  <a:srgbClr val="C00000"/>
                </a:solidFill>
              </a:rPr>
              <a:t>calculator.surge.sh</a:t>
            </a:r>
            <a:r>
              <a:rPr lang="en-US" sz="4000" b="1" dirty="0">
                <a:solidFill>
                  <a:srgbClr val="C00000"/>
                </a:solidFill>
              </a:rPr>
              <a:t>/</a:t>
            </a:r>
          </a:p>
        </p:txBody>
      </p:sp>
    </p:spTree>
    <p:extLst>
      <p:ext uri="{BB962C8B-B14F-4D97-AF65-F5344CB8AC3E}">
        <p14:creationId xmlns:p14="http://schemas.microsoft.com/office/powerpoint/2010/main" val="42224348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25939D-D6CA-5849-97E6-2997C228D766}"/>
              </a:ext>
            </a:extLst>
          </p:cNvPr>
          <p:cNvSpPr>
            <a:spLocks noGrp="1"/>
          </p:cNvSpPr>
          <p:nvPr>
            <p:ph type="title"/>
          </p:nvPr>
        </p:nvSpPr>
        <p:spPr/>
        <p:txBody>
          <a:bodyPr/>
          <a:lstStyle/>
          <a:p>
            <a:pPr algn="ctr"/>
            <a:r>
              <a:rPr lang="en-US" b="1" dirty="0"/>
              <a:t>Component based</a:t>
            </a:r>
          </a:p>
        </p:txBody>
      </p:sp>
      <p:pic>
        <p:nvPicPr>
          <p:cNvPr id="5" name="Content Placeholder 4">
            <a:extLst>
              <a:ext uri="{FF2B5EF4-FFF2-40B4-BE49-F238E27FC236}">
                <a16:creationId xmlns:a16="http://schemas.microsoft.com/office/drawing/2014/main" id="{280673CA-EC51-5D42-A7D3-3595B64F96B2}"/>
              </a:ext>
            </a:extLst>
          </p:cNvPr>
          <p:cNvPicPr>
            <a:picLocks noGrp="1" noChangeAspect="1"/>
          </p:cNvPicPr>
          <p:nvPr>
            <p:ph idx="1"/>
          </p:nvPr>
        </p:nvPicPr>
        <p:blipFill>
          <a:blip r:embed="rId2"/>
          <a:stretch>
            <a:fillRect/>
          </a:stretch>
        </p:blipFill>
        <p:spPr>
          <a:xfrm>
            <a:off x="1631950" y="2274094"/>
            <a:ext cx="8928100" cy="3454400"/>
          </a:xfrm>
        </p:spPr>
      </p:pic>
    </p:spTree>
    <p:extLst>
      <p:ext uri="{BB962C8B-B14F-4D97-AF65-F5344CB8AC3E}">
        <p14:creationId xmlns:p14="http://schemas.microsoft.com/office/powerpoint/2010/main" val="298905531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8058</TotalTime>
  <Words>637</Words>
  <Application>Microsoft Macintosh PowerPoint</Application>
  <PresentationFormat>Widescreen</PresentationFormat>
  <Paragraphs>211</Paragraphs>
  <Slides>49</Slides>
  <Notes>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49</vt:i4>
      </vt:variant>
    </vt:vector>
  </HeadingPairs>
  <TitlesOfParts>
    <vt:vector size="54" baseType="lpstr">
      <vt:lpstr>Arial</vt:lpstr>
      <vt:lpstr>Calibri</vt:lpstr>
      <vt:lpstr>Calibri Light</vt:lpstr>
      <vt:lpstr>Wingdings</vt:lpstr>
      <vt:lpstr>Office Theme</vt:lpstr>
      <vt:lpstr>Building Tesla’s Battery Range Calculator with Vue</vt:lpstr>
      <vt:lpstr>Agenda workshop</vt:lpstr>
      <vt:lpstr>PowerPoint Presentation</vt:lpstr>
      <vt:lpstr>Virtual DOM</vt:lpstr>
      <vt:lpstr>Basics Vue.js</vt:lpstr>
      <vt:lpstr>Interpolation</vt:lpstr>
      <vt:lpstr>PowerPoint Presentation</vt:lpstr>
      <vt:lpstr>Live version</vt:lpstr>
      <vt:lpstr>Component based</vt:lpstr>
      <vt:lpstr>PowerPoint Presentation</vt:lpstr>
      <vt:lpstr>The UI is represented by a component tree</vt:lpstr>
      <vt:lpstr>Components tree</vt:lpstr>
      <vt:lpstr>Entry Point</vt:lpstr>
      <vt:lpstr>Components tree</vt:lpstr>
      <vt:lpstr>Tesla Battery Component  (Container component)</vt:lpstr>
      <vt:lpstr>Container Component (stateful component) </vt:lpstr>
      <vt:lpstr>Presentational Component (stateless component) </vt:lpstr>
      <vt:lpstr>What are the benefits of using these patterns? </vt:lpstr>
      <vt:lpstr>PowerPoint Presentation</vt:lpstr>
      <vt:lpstr>How to create a tesla.header.component?</vt:lpstr>
      <vt:lpstr>tesla-header.component</vt:lpstr>
      <vt:lpstr>Current App.vue</vt:lpstr>
      <vt:lpstr>Step1 tesla-header.component.vue</vt:lpstr>
      <vt:lpstr>Step1 tesla-header.component.vue</vt:lpstr>
      <vt:lpstr>Components tree</vt:lpstr>
      <vt:lpstr>Step 2  Import tesla-header.component in App.vue </vt:lpstr>
      <vt:lpstr>PowerPoint Presentation</vt:lpstr>
      <vt:lpstr>Components tree</vt:lpstr>
      <vt:lpstr>Pass Props</vt:lpstr>
      <vt:lpstr>Emit events</vt:lpstr>
      <vt:lpstr>Emit events</vt:lpstr>
      <vt:lpstr>Tesla Battery Component  (Container component)</vt:lpstr>
      <vt:lpstr>Tesla Battery Component (template)</vt:lpstr>
      <vt:lpstr>TeslaCar</vt:lpstr>
      <vt:lpstr>  Data service =&gt; TeslaBattery.service  </vt:lpstr>
      <vt:lpstr>Exercise: check TeslaBattery.service model</vt:lpstr>
      <vt:lpstr>Weetjes:</vt:lpstr>
      <vt:lpstr>Filter</vt:lpstr>
      <vt:lpstr>Custom Filter</vt:lpstr>
      <vt:lpstr>TODO</vt:lpstr>
      <vt:lpstr>PowerPoint Presentation</vt:lpstr>
      <vt:lpstr>v-bind</vt:lpstr>
      <vt:lpstr>Directive v-if</vt:lpstr>
      <vt:lpstr>Directive v-for</vt:lpstr>
      <vt:lpstr>Directive v-model</vt:lpstr>
      <vt:lpstr>Directive v-on:click</vt:lpstr>
      <vt:lpstr>Directive v-on:click</vt:lpstr>
      <vt:lpstr>v-on:click  Shorthand</vt:lpstr>
      <vt:lpstr>@blur.stop.prevent</vt:lpstr>
    </vt:vector>
  </TitlesOfParts>
  <Company/>
  <LinksUpToDate>false</LinksUpToDate>
  <SharedDoc>false</SharedDoc>
  <HyperlinksChanged>false</HyperlinksChanged>
  <AppVersion>16.0014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Building Tesla’s Battery Range Calculator with Vue</dc:title>
  <dc:creator>Eijgermans, Peter</dc:creator>
  <cp:lastModifiedBy>Eijgermans, Peter</cp:lastModifiedBy>
  <cp:revision>62</cp:revision>
  <dcterms:created xsi:type="dcterms:W3CDTF">2018-10-28T14:47:35Z</dcterms:created>
  <dcterms:modified xsi:type="dcterms:W3CDTF">2018-11-25T09:07:23Z</dcterms:modified>
</cp:coreProperties>
</file>